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2271" r:id="rId3"/>
    <p:sldId id="2469" r:id="rId4"/>
    <p:sldId id="2468" r:id="rId5"/>
    <p:sldId id="2324" r:id="rId6"/>
    <p:sldId id="2470" r:id="rId7"/>
    <p:sldId id="2471" r:id="rId8"/>
    <p:sldId id="2472" r:id="rId9"/>
    <p:sldId id="2473" r:id="rId10"/>
    <p:sldId id="2235" r:id="rId11"/>
    <p:sldId id="2407" r:id="rId12"/>
    <p:sldId id="2475" r:id="rId13"/>
    <p:sldId id="2474" r:id="rId14"/>
    <p:sldId id="2476" r:id="rId15"/>
    <p:sldId id="2059" r:id="rId16"/>
    <p:sldId id="2233" r:id="rId17"/>
    <p:sldId id="2477" r:id="rId18"/>
    <p:sldId id="2478" r:id="rId19"/>
    <p:sldId id="2434" r:id="rId20"/>
    <p:sldId id="2479" r:id="rId21"/>
    <p:sldId id="2480" r:id="rId22"/>
    <p:sldId id="2481" r:id="rId23"/>
    <p:sldId id="2482" r:id="rId24"/>
    <p:sldId id="2484" r:id="rId25"/>
    <p:sldId id="2483" r:id="rId26"/>
    <p:sldId id="2485" r:id="rId27"/>
    <p:sldId id="2410" r:id="rId28"/>
    <p:sldId id="2486" r:id="rId29"/>
    <p:sldId id="2487" r:id="rId30"/>
    <p:sldId id="2488" r:id="rId31"/>
    <p:sldId id="2489" r:id="rId32"/>
    <p:sldId id="2490" r:id="rId33"/>
    <p:sldId id="2491" r:id="rId34"/>
    <p:sldId id="2492" r:id="rId35"/>
    <p:sldId id="2493" r:id="rId36"/>
    <p:sldId id="2494" r:id="rId37"/>
    <p:sldId id="1986" r:id="rId38"/>
    <p:sldId id="2163" r:id="rId39"/>
    <p:sldId id="2495" r:id="rId40"/>
    <p:sldId id="2496" r:id="rId41"/>
    <p:sldId id="2498" r:id="rId42"/>
    <p:sldId id="2497" r:id="rId43"/>
    <p:sldId id="2500" r:id="rId44"/>
    <p:sldId id="2501" r:id="rId45"/>
    <p:sldId id="1948" r:id="rId46"/>
    <p:sldId id="1894" r:id="rId47"/>
    <p:sldId id="2502"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9" autoAdjust="0"/>
    <p:restoredTop sz="93697"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9/27/2023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48853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20788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62470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4264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98662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74694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0042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30647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1755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8917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816238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68992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382520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84947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31957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06473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62289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14543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5663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895714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731424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301857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058781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1699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32722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71128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221890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656522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19188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779357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9884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50016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45</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19580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0533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3421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1417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40038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9/27/2023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9/27/2023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9/27/2023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9/27/2023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9/27/2023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9/27/2023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9/27/2023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9/27/2023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9/27/2023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9/27/2023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65</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27 September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Hair and Hats - 11:1-16</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Ordering Church and Worship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06500"/>
            <a:ext cx="8641976" cy="5509200"/>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smtClean="0">
                <a:latin typeface="Cambria" panose="02040503050406030204" pitchFamily="18" charset="0"/>
                <a:ea typeface="Cambria" panose="02040503050406030204" pitchFamily="18" charset="0"/>
              </a:rPr>
              <a:t>opens our lesson with a view of how our style of dress once reflected cultural expectations.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 says, there was a time in America when every man who wanted to be taken seriously wore a hat in public.  That was the cultural expectation in the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1940s</a:t>
            </a:r>
            <a:r>
              <a:rPr lang="en-US" sz="2400" b="1" dirty="0" smtClean="0">
                <a:latin typeface="Cambria" panose="02040503050406030204" pitchFamily="18" charset="0"/>
                <a:ea typeface="Cambria" panose="02040503050406030204" pitchFamily="18" charset="0"/>
              </a:rPr>
              <a:t> 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1950s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leave the house, grab a hat, step indoor, remove it.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There was an unspoken, unwritten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hat etiquette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that governed the “who’s, where’s, and when’s” of hat wearing.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why’s were never really explained, men just did it. Everybody who was anybody, or wanted to be anybody, wore a hat.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truth is wearing a hat didn’t make you respectable. Nor did wearing a suit and tie make you a professional.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0"/>
            <a:ext cx="8641976"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Combing your hair back or parting it doesn’t make a person either a conservative or a liberal.  Fashions change, styles flux, and what was considered modest in one generation may be considered stuffy in another.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Nevertheless, without denying the reality that customs and manners constantly change in our culture, we also have to admit that what we wear and how we present ourselves on the outside sends a message to others, that </a:t>
            </a:r>
            <a:r>
              <a:rPr lang="en-US" sz="2400" b="1" dirty="0">
                <a:latin typeface="Cambria" panose="02040503050406030204" pitchFamily="18" charset="0"/>
                <a:ea typeface="Cambria" panose="02040503050406030204" pitchFamily="18" charset="0"/>
              </a:rPr>
              <a:t>often </a:t>
            </a:r>
            <a:r>
              <a:rPr lang="en-US" sz="2400" b="1" dirty="0" smtClean="0">
                <a:latin typeface="Cambria" panose="02040503050406030204" pitchFamily="18" charset="0"/>
                <a:ea typeface="Cambria" panose="02040503050406030204" pitchFamily="18" charset="0"/>
              </a:rPr>
              <a:t>forms their opinion about what they can expect of us on the inside.</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when you we see a young person with multi-colored hair, piercings, tattoos, wearing a T-shirt with a derogatory or controversial message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i="1" dirty="0" smtClean="0">
                <a:latin typeface="Cambria" panose="02040503050406030204" pitchFamily="18" charset="0"/>
                <a:ea typeface="Cambria" panose="02040503050406030204" pitchFamily="18" charset="0"/>
              </a:rPr>
              <a:t>Do </a:t>
            </a:r>
            <a:r>
              <a:rPr lang="en-US" sz="2400" b="1" i="1" dirty="0">
                <a:latin typeface="Cambria" panose="02040503050406030204" pitchFamily="18" charset="0"/>
                <a:ea typeface="Cambria" panose="02040503050406030204" pitchFamily="18" charset="0"/>
              </a:rPr>
              <a:t>you </a:t>
            </a:r>
            <a:r>
              <a:rPr lang="en-US" sz="2400" b="1" i="1" dirty="0" smtClean="0">
                <a:latin typeface="Cambria" panose="02040503050406030204" pitchFamily="18" charset="0"/>
                <a:ea typeface="Cambria" panose="02040503050406030204" pitchFamily="18" charset="0"/>
              </a:rPr>
              <a:t>think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class president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future criminal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8342888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066800"/>
            <a:ext cx="8641976" cy="5663089"/>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For all we know this could be a godly young person.</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But in every culture </a:t>
            </a:r>
            <a:r>
              <a:rPr lang="en-US" sz="2400" b="1" dirty="0">
                <a:latin typeface="Cambria" panose="02040503050406030204" pitchFamily="18" charset="0"/>
                <a:ea typeface="Cambria" panose="02040503050406030204" pitchFamily="18" charset="0"/>
              </a:rPr>
              <a:t>we have been conditions to believe</a:t>
            </a:r>
            <a:r>
              <a:rPr lang="en-US" sz="2400" b="1" dirty="0" smtClean="0">
                <a:latin typeface="Cambria" panose="02040503050406030204" pitchFamily="18" charset="0"/>
                <a:ea typeface="Cambria" panose="02040503050406030204" pitchFamily="18" charset="0"/>
              </a:rPr>
              <a:t> that what we wear on the outside communicates something about our </a:t>
            </a:r>
            <a:r>
              <a:rPr lang="en-US" sz="2400" b="1" i="1" u="sng" dirty="0" smtClean="0">
                <a:latin typeface="Cambria" panose="02040503050406030204" pitchFamily="18" charset="0"/>
                <a:ea typeface="Cambria" panose="02040503050406030204" pitchFamily="18" charset="0"/>
              </a:rPr>
              <a:t>allegiances</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values</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identity</a:t>
            </a:r>
            <a:r>
              <a:rPr lang="en-US" sz="2400" b="1" i="1" dirty="0" smtClean="0">
                <a:latin typeface="Cambria" panose="02040503050406030204" pitchFamily="18" charset="0"/>
                <a:ea typeface="Cambria" panose="02040503050406030204" pitchFamily="18" charset="0"/>
              </a:rPr>
              <a:t> and </a:t>
            </a:r>
            <a:r>
              <a:rPr lang="en-US" sz="2400" b="1" i="1" u="sng" dirty="0" smtClean="0">
                <a:latin typeface="Cambria" panose="02040503050406030204" pitchFamily="18" charset="0"/>
                <a:ea typeface="Cambria" panose="02040503050406030204" pitchFamily="18" charset="0"/>
              </a:rPr>
              <a:t>beliefs</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if a man wears a kilt he is of Scottish ancestry or if a woman wears an apron she is a homemaker.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While our interpretation of the person may be wrong, that doesn’t change the fact that these cultural conventions intentionally or unintentionally convey character.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If we falsely conclude that a young person wearing a questionable T-shirt is lawless; part of that blame lies with the one who chose that T-shirt without thinking about the message it was sending to those who don’t know the person.</a:t>
            </a:r>
          </a:p>
          <a:p>
            <a:pPr indent="457200"/>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2468819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624" y="1295400"/>
            <a:ext cx="8641976" cy="3724096"/>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This brings us to the issue Paul addresses in our lesson.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Here, Paul is asking his readers to consider what their own style of dress might be communicating in their own cultural settings.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question is of paramount importance for Paul’s readers, because believers are to represent Jesus Christ to the world, and the world will form its opinions about the Savior based on the visual image reflected in the lives of His followers.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5452427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200054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Imitate me, just as I also imitate Christ.  </a:t>
            </a:r>
            <a:r>
              <a:rPr lang="en-US" sz="2800" b="1" i="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Now I praise you, brethren, that you remember me in all things and keep the </a:t>
            </a:r>
            <a:r>
              <a:rPr lang="en-US" sz="2800" i="1" dirty="0">
                <a:latin typeface="Georgia" panose="02040502050405020303" pitchFamily="18" charset="0"/>
              </a:rPr>
              <a:t>traditions just as I </a:t>
            </a:r>
            <a:r>
              <a:rPr lang="en-US" sz="2800" i="1" dirty="0" smtClean="0">
                <a:latin typeface="Georgia" panose="02040502050405020303" pitchFamily="18" charset="0"/>
              </a:rPr>
              <a:t>delivered them</a:t>
            </a:r>
            <a:r>
              <a:rPr lang="en-US" sz="2800" i="1" dirty="0">
                <a:latin typeface="Georgia" panose="02040502050405020303" pitchFamily="18" charset="0"/>
              </a:rPr>
              <a:t> to </a:t>
            </a:r>
            <a:r>
              <a:rPr lang="en-US" sz="2800" i="1" dirty="0" smtClean="0">
                <a:latin typeface="Georgia" panose="02040502050405020303" pitchFamily="18" charset="0"/>
              </a:rPr>
              <a:t>you.</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by echoing a statement he made in </a:t>
            </a:r>
            <a:r>
              <a:rPr lang="en-US" sz="2400" b="1" dirty="0" smtClean="0">
                <a:effectLst>
                  <a:outerShdw blurRad="38100" dist="38100" dir="2700000" algn="tl">
                    <a:srgbClr val="000000">
                      <a:alpha val="43137"/>
                    </a:srgbClr>
                  </a:outerShdw>
                </a:effectLst>
                <a:latin typeface="Cambria" pitchFamily="18" charset="0"/>
              </a:rPr>
              <a:t>4:16:</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 imitators of me, just as I also am of Christ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a:t>
            </a:r>
          </a:p>
          <a:p>
            <a:pPr indent="457200">
              <a:spcAft>
                <a:spcPts val="1200"/>
              </a:spcAft>
            </a:pPr>
            <a:r>
              <a:rPr lang="en-US" sz="2400" b="1" dirty="0" smtClean="0">
                <a:latin typeface="Cambria" pitchFamily="18" charset="0"/>
              </a:rPr>
              <a:t>This verse is often seen as a concluding statement of  chapter 10, where Paul exhorts the Corinthians to follow   his example of surrendering his own rights and privileges for the sake of others, just as Christ did for our sake (</a:t>
            </a:r>
            <a:r>
              <a:rPr lang="en-US" sz="2400" b="1" dirty="0" smtClean="0">
                <a:effectLst>
                  <a:outerShdw blurRad="38100" dist="38100" dir="2700000" algn="tl">
                    <a:srgbClr val="000000">
                      <a:alpha val="43137"/>
                    </a:srgbClr>
                  </a:outerShdw>
                </a:effectLst>
                <a:latin typeface="Cambria" pitchFamily="18" charset="0"/>
              </a:rPr>
              <a:t>10:33</a:t>
            </a:r>
            <a:r>
              <a:rPr lang="en-US" sz="2400" b="1" dirty="0" smtClean="0">
                <a:latin typeface="Cambria" pitchFamily="18" charset="0"/>
              </a:rPr>
              <a:t>). </a:t>
            </a:r>
          </a:p>
          <a:p>
            <a:pPr indent="457200">
              <a:spcAft>
                <a:spcPts val="1200"/>
              </a:spcAft>
            </a:pPr>
            <a:r>
              <a:rPr lang="en-US" sz="2400" b="1" dirty="0" smtClean="0">
                <a:latin typeface="Cambria" pitchFamily="18" charset="0"/>
              </a:rPr>
              <a:t>Transitioning to his next teaching discussion, Paul praise the Corinthians for following the teaching he had given them. They remembered him, followed his example, by taking hold of the traditions he taught them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a:t>
            </a:r>
          </a:p>
          <a:p>
            <a:pPr indent="457200">
              <a:spcAft>
                <a:spcPts val="1200"/>
              </a:spcAft>
            </a:pPr>
            <a:r>
              <a:rPr lang="en-US" sz="2400" b="1" dirty="0" smtClean="0">
                <a:latin typeface="Cambria" pitchFamily="18" charset="0"/>
              </a:rPr>
              <a:t>Paul’s words </a:t>
            </a:r>
            <a:r>
              <a:rPr lang="en-US" sz="2400" b="1" dirty="0">
                <a:latin typeface="Cambria" pitchFamily="18" charset="0"/>
              </a:rPr>
              <a:t>demonstrate that not everything the church had been doing was wrong. </a:t>
            </a:r>
            <a:r>
              <a:rPr lang="en-US" sz="2400" b="1" dirty="0" smtClean="0">
                <a:latin typeface="Cambria" pitchFamily="18" charset="0"/>
              </a:rPr>
              <a:t> There </a:t>
            </a:r>
            <a:r>
              <a:rPr lang="en-US" sz="2400" b="1" dirty="0">
                <a:latin typeface="Cambria" pitchFamily="18" charset="0"/>
              </a:rPr>
              <a:t>were praiseworthy elements as well as areas of concern. </a:t>
            </a:r>
            <a:endParaRPr lang="en-US" sz="2400" b="1" dirty="0" smtClean="0">
              <a:latin typeface="Cambria" pitchFamily="18" charset="0"/>
            </a:endParaRP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11:1-2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610601" cy="550920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points out all churches could be described this way.  Even in the healthiest churches, we can find pockets of discord, conflict, or shameless sin.   </a:t>
            </a:r>
          </a:p>
          <a:p>
            <a:pPr indent="457200">
              <a:spcAft>
                <a:spcPts val="1200"/>
              </a:spcAft>
            </a:pPr>
            <a:r>
              <a:rPr lang="en-US" sz="2400" b="1" dirty="0" smtClean="0">
                <a:latin typeface="Cambria" pitchFamily="18" charset="0"/>
              </a:rPr>
              <a:t>Likewise, in declining churches we find signs of life, glimpses of hope, and those who have remained faithful even in the darkest times. </a:t>
            </a:r>
          </a:p>
          <a:p>
            <a:pPr indent="457200">
              <a:spcAft>
                <a:spcPts val="1200"/>
              </a:spcAft>
            </a:pPr>
            <a:r>
              <a:rPr lang="en-US" sz="2400" b="1" dirty="0" smtClean="0">
                <a:latin typeface="Cambria" pitchFamily="18" charset="0"/>
              </a:rPr>
              <a:t>Yet, not everybody in Corinth had taken Paul’s words to heart, nor followed his example of selfless humility. </a:t>
            </a:r>
          </a:p>
          <a:p>
            <a:pPr indent="457200">
              <a:spcAft>
                <a:spcPts val="1200"/>
              </a:spcAft>
            </a:pPr>
            <a:r>
              <a:rPr lang="en-US" sz="2400" b="1" dirty="0" smtClean="0">
                <a:latin typeface="Cambria" pitchFamily="18" charset="0"/>
              </a:rPr>
              <a:t>Some had drifted from his instruction, creating divisions and cliques in the body (</a:t>
            </a:r>
            <a:r>
              <a:rPr lang="en-US" sz="2400" b="1" dirty="0" smtClean="0">
                <a:effectLst>
                  <a:outerShdw blurRad="38100" dist="38100" dir="2700000" algn="tl">
                    <a:srgbClr val="000000">
                      <a:alpha val="43137"/>
                    </a:srgbClr>
                  </a:outerShdw>
                </a:effectLst>
                <a:latin typeface="Cambria" pitchFamily="18" charset="0"/>
              </a:rPr>
              <a:t>11:18</a:t>
            </a:r>
            <a:r>
              <a:rPr lang="en-US" sz="2400" b="1" dirty="0" smtClean="0">
                <a:latin typeface="Cambria" pitchFamily="18" charset="0"/>
              </a:rPr>
              <a:t>). </a:t>
            </a:r>
          </a:p>
          <a:p>
            <a:pPr indent="457200">
              <a:spcAft>
                <a:spcPts val="1200"/>
              </a:spcAft>
            </a:pPr>
            <a:r>
              <a:rPr lang="en-US" sz="2400" b="1" dirty="0" smtClean="0">
                <a:latin typeface="Cambria" pitchFamily="18" charset="0"/>
              </a:rPr>
              <a:t>So, Paul straightens their course, steering them back to the doctrinal foundation, ultimately looking to Christ  as their example. </a:t>
            </a:r>
          </a:p>
        </p:txBody>
      </p:sp>
    </p:spTree>
    <p:extLst>
      <p:ext uri="{BB962C8B-B14F-4D97-AF65-F5344CB8AC3E}">
        <p14:creationId xmlns="" xmlns:p14="http://schemas.microsoft.com/office/powerpoint/2010/main" val="25830039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06500"/>
            <a:ext cx="8520953"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But I want you to know that the head of every man is Christ, the head of woman is man, and the head of Christ is God.  </a:t>
            </a:r>
            <a:r>
              <a:rPr lang="en-US" sz="2800" b="1" i="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Every man praying or prophesying</a:t>
            </a:r>
            <a:r>
              <a:rPr lang="en-US" sz="2800" i="1" dirty="0">
                <a:latin typeface="Georgia" panose="02040502050405020303" pitchFamily="18" charset="0"/>
              </a:rPr>
              <a:t>, having his head covered, dishonors his head.  </a:t>
            </a:r>
            <a:r>
              <a:rPr lang="en-US" sz="2800" b="1" i="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But every </a:t>
            </a:r>
            <a:r>
              <a:rPr lang="en-US" sz="2800" i="1" dirty="0">
                <a:latin typeface="Georgia" panose="02040502050405020303" pitchFamily="18" charset="0"/>
              </a:rPr>
              <a:t>woman who prays or prophesies with her head uncovered dishonors her head, for that is one and the same as if her head </a:t>
            </a:r>
            <a:r>
              <a:rPr lang="en-US" sz="2800" i="1" dirty="0" smtClean="0">
                <a:latin typeface="Georgia" panose="02040502050405020303" pitchFamily="18" charset="0"/>
              </a:rPr>
              <a:t>were shaved</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For </a:t>
            </a:r>
            <a:r>
              <a:rPr lang="en-US" sz="2800" i="1" dirty="0">
                <a:latin typeface="Georgia" panose="02040502050405020303" pitchFamily="18" charset="0"/>
              </a:rPr>
              <a:t>if a woman is not covered, let </a:t>
            </a:r>
            <a:r>
              <a:rPr lang="en-US" sz="2800" i="1" dirty="0" smtClean="0">
                <a:latin typeface="Georgia" panose="02040502050405020303" pitchFamily="18" charset="0"/>
              </a:rPr>
              <a:t>her also be </a:t>
            </a:r>
            <a:r>
              <a:rPr lang="en-US" sz="2800" i="1" dirty="0">
                <a:latin typeface="Georgia" panose="02040502050405020303" pitchFamily="18" charset="0"/>
              </a:rPr>
              <a:t>shorn.  But if it is shameful for a woman to be shorn or shaved, let her be </a:t>
            </a:r>
            <a:r>
              <a:rPr lang="en-US" sz="2800" i="1" dirty="0" smtClean="0">
                <a:latin typeface="Georgia" panose="02040502050405020303" pitchFamily="18" charset="0"/>
              </a:rPr>
              <a:t>covered.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119321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179606"/>
            <a:ext cx="8534401"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Before Paul begins prescribing principles that govern proper attire, he gives a lesson from theology.</a:t>
            </a:r>
          </a:p>
          <a:p>
            <a:pPr indent="457200">
              <a:spcAft>
                <a:spcPts val="1200"/>
              </a:spcAft>
            </a:pPr>
            <a:r>
              <a:rPr lang="en-US" sz="2400" b="1" dirty="0" smtClean="0">
                <a:latin typeface="Cambria" pitchFamily="18" charset="0"/>
              </a:rPr>
              <a:t>Reminding us that the bible doesn’t arbitrarily toss around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dos</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don’ts</a:t>
            </a:r>
            <a:r>
              <a:rPr lang="en-US" sz="2400" b="1" i="1" dirty="0" smtClean="0">
                <a:latin typeface="Cambria" pitchFamily="18" charset="0"/>
              </a:rPr>
              <a:t>.”</a:t>
            </a:r>
            <a:r>
              <a:rPr lang="en-US" sz="2400" b="1" dirty="0" smtClean="0">
                <a:latin typeface="Cambria" pitchFamily="18" charset="0"/>
              </a:rPr>
              <a:t>  Rather, our attitudes and actions are to conform to God’s </a:t>
            </a:r>
            <a:r>
              <a:rPr lang="en-US" sz="2400" b="1" i="1" u="sng" dirty="0" smtClean="0">
                <a:latin typeface="Cambria" pitchFamily="18" charset="0"/>
              </a:rPr>
              <a:t>character</a:t>
            </a:r>
            <a:r>
              <a:rPr lang="en-US" sz="2400" b="1" dirty="0" smtClean="0">
                <a:latin typeface="Cambria" pitchFamily="18" charset="0"/>
              </a:rPr>
              <a:t>, </a:t>
            </a:r>
            <a:r>
              <a:rPr lang="en-US" sz="2400" b="1" i="1" u="sng" dirty="0" smtClean="0">
                <a:latin typeface="Cambria" pitchFamily="18" charset="0"/>
              </a:rPr>
              <a:t>plan</a:t>
            </a:r>
            <a:r>
              <a:rPr lang="en-US" sz="2400" b="1" dirty="0" smtClean="0">
                <a:latin typeface="Cambria" pitchFamily="18" charset="0"/>
              </a:rPr>
              <a:t>, </a:t>
            </a:r>
            <a:r>
              <a:rPr lang="en-US" sz="2400" b="1" i="1" u="sng" dirty="0" smtClean="0">
                <a:latin typeface="Cambria" pitchFamily="18" charset="0"/>
              </a:rPr>
              <a:t>purpose</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order</a:t>
            </a:r>
            <a:r>
              <a:rPr lang="en-US" sz="2400" b="1" dirty="0" smtClean="0">
                <a:latin typeface="Cambria" pitchFamily="18" charset="0"/>
              </a:rPr>
              <a:t>. </a:t>
            </a:r>
          </a:p>
          <a:p>
            <a:pPr indent="457200">
              <a:spcAft>
                <a:spcPts val="1200"/>
              </a:spcAft>
            </a:pPr>
            <a:r>
              <a:rPr lang="en-US" sz="2400" b="1" dirty="0" smtClean="0">
                <a:latin typeface="Cambria" pitchFamily="18" charset="0"/>
              </a:rPr>
              <a:t>That’s why Paul lays a firm theological foundation prior to drawing a few practical conclusions. </a:t>
            </a:r>
          </a:p>
          <a:p>
            <a:pPr indent="457200">
              <a:spcAft>
                <a:spcPts val="1200"/>
              </a:spcAft>
            </a:pPr>
            <a:r>
              <a:rPr lang="en-US" sz="2400" b="1" dirty="0" smtClean="0">
                <a:latin typeface="Cambria" pitchFamily="18" charset="0"/>
              </a:rPr>
              <a:t>He starts with a reminder about God’s </a:t>
            </a:r>
            <a:r>
              <a:rPr lang="en-US" sz="2400" b="1" i="1" dirty="0" smtClean="0">
                <a:effectLst>
                  <a:outerShdw blurRad="38100" dist="38100" dir="2700000" algn="tl">
                    <a:srgbClr val="000000">
                      <a:alpha val="43137"/>
                    </a:srgbClr>
                  </a:outerShdw>
                </a:effectLst>
                <a:latin typeface="Cambria" pitchFamily="18" charset="0"/>
              </a:rPr>
              <a:t>order</a:t>
            </a:r>
            <a:r>
              <a:rPr lang="en-US" sz="2400" b="1" dirty="0" smtClean="0">
                <a:latin typeface="Cambria" pitchFamily="18" charset="0"/>
              </a:rPr>
              <a:t> of headship and humility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  Showing us that the plan and the purpose of creation and redemption begins with God the Father, who sent God the Son (</a:t>
            </a:r>
            <a:r>
              <a:rPr lang="en-US" sz="2400" b="1" dirty="0" smtClean="0">
                <a:effectLst>
                  <a:outerShdw blurRad="38100" dist="38100" dir="2700000" algn="tl">
                    <a:srgbClr val="000000">
                      <a:alpha val="43137"/>
                    </a:srgbClr>
                  </a:outerShdw>
                </a:effectLst>
                <a:latin typeface="Cambria" pitchFamily="18" charset="0"/>
              </a:rPr>
              <a:t>Gal. 4:4; 1 Cor. 8:6</a:t>
            </a:r>
            <a:r>
              <a:rPr lang="en-US" sz="2400" b="1" dirty="0" smtClean="0">
                <a:latin typeface="Cambria" pitchFamily="18" charset="0"/>
              </a:rPr>
              <a:t>).</a:t>
            </a:r>
          </a:p>
        </p:txBody>
      </p:sp>
    </p:spTree>
    <p:extLst>
      <p:ext uri="{BB962C8B-B14F-4D97-AF65-F5344CB8AC3E}">
        <p14:creationId xmlns="" xmlns:p14="http://schemas.microsoft.com/office/powerpoint/2010/main" val="19497508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7211" y="1219200"/>
            <a:ext cx="8534401"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Son humbly submitted to the will of the Father in coming to earth to become incarnate, to live in perfect obedience to His will, and to die for the sins of the world (</a:t>
            </a:r>
            <a:r>
              <a:rPr lang="en-US" sz="2400" b="1" dirty="0" smtClean="0">
                <a:effectLst>
                  <a:outerShdw blurRad="38100" dist="38100" dir="2700000" algn="tl">
                    <a:srgbClr val="000000">
                      <a:alpha val="43137"/>
                    </a:srgbClr>
                  </a:outerShdw>
                </a:effectLst>
                <a:latin typeface="Cambria" pitchFamily="18" charset="0"/>
              </a:rPr>
              <a:t>Lk. 22:42; Jn. 5:36; 8:28; 12:49</a:t>
            </a:r>
            <a:r>
              <a:rPr lang="en-US" sz="2400" b="1" dirty="0" smtClean="0">
                <a:latin typeface="Cambria" pitchFamily="18" charset="0"/>
              </a:rPr>
              <a:t>). </a:t>
            </a:r>
          </a:p>
          <a:p>
            <a:pPr indent="457200">
              <a:spcAft>
                <a:spcPts val="1200"/>
              </a:spcAft>
            </a:pPr>
            <a:r>
              <a:rPr lang="en-US" sz="2400" b="1" dirty="0" smtClean="0">
                <a:latin typeface="Cambria" pitchFamily="18" charset="0"/>
              </a:rPr>
              <a:t>Though the Father and the Son are equal in their </a:t>
            </a:r>
            <a:r>
              <a:rPr lang="en-US" sz="2400" b="1" u="sng" dirty="0" smtClean="0">
                <a:latin typeface="Cambria" pitchFamily="18" charset="0"/>
              </a:rPr>
              <a:t>divinity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Jn. 1:1;5:18;10:30</a:t>
            </a:r>
            <a:r>
              <a:rPr lang="en-US" sz="2400" b="1" dirty="0" smtClean="0">
                <a:latin typeface="Cambria" pitchFamily="18" charset="0"/>
              </a:rPr>
              <a:t>), </a:t>
            </a:r>
            <a:r>
              <a:rPr lang="en-US" sz="2400" b="1" u="sng" dirty="0" smtClean="0">
                <a:latin typeface="Cambria" pitchFamily="18" charset="0"/>
              </a:rPr>
              <a:t>glory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Jn. 17:5</a:t>
            </a:r>
            <a:r>
              <a:rPr lang="en-US" sz="2400" b="1" dirty="0" smtClean="0">
                <a:latin typeface="Cambria" pitchFamily="18" charset="0"/>
              </a:rPr>
              <a:t>), and </a:t>
            </a:r>
            <a:r>
              <a:rPr lang="en-US" sz="2400" b="1" u="sng" dirty="0" smtClean="0">
                <a:latin typeface="Cambria" pitchFamily="18" charset="0"/>
              </a:rPr>
              <a:t>eternality</a:t>
            </a:r>
            <a:r>
              <a:rPr lang="en-US" sz="2400" b="1" dirty="0" smtClean="0">
                <a:latin typeface="Cambria" pitchFamily="18" charset="0"/>
              </a:rPr>
              <a:t> (</a:t>
            </a:r>
            <a:r>
              <a:rPr lang="en-US" sz="2400" b="1" dirty="0">
                <a:effectLst>
                  <a:outerShdw blurRad="38100" dist="38100" dir="2700000" algn="tl">
                    <a:srgbClr val="000000">
                      <a:alpha val="43137"/>
                    </a:srgbClr>
                  </a:outerShdw>
                </a:effectLst>
                <a:latin typeface="Cambria" pitchFamily="18" charset="0"/>
              </a:rPr>
              <a:t>J</a:t>
            </a:r>
            <a:r>
              <a:rPr lang="en-US" sz="2400" b="1" dirty="0" smtClean="0">
                <a:effectLst>
                  <a:outerShdw blurRad="38100" dist="38100" dir="2700000" algn="tl">
                    <a:srgbClr val="000000">
                      <a:alpha val="43137"/>
                    </a:srgbClr>
                  </a:outerShdw>
                </a:effectLst>
                <a:latin typeface="Cambria" pitchFamily="18" charset="0"/>
              </a:rPr>
              <a:t>n. 8:58</a:t>
            </a:r>
            <a:r>
              <a:rPr lang="en-US" sz="2400" b="1" dirty="0" smtClean="0">
                <a:latin typeface="Cambria" pitchFamily="18" charset="0"/>
              </a:rPr>
              <a:t>), the Father functions as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head</a:t>
            </a:r>
            <a:r>
              <a:rPr lang="en-US" sz="2400" b="1" i="1" dirty="0" smtClean="0">
                <a:latin typeface="Cambria" pitchFamily="18" charset="0"/>
              </a:rPr>
              <a:t>”</a:t>
            </a:r>
            <a:r>
              <a:rPr lang="en-US" sz="2400" b="1" dirty="0" smtClean="0">
                <a:latin typeface="Cambria" pitchFamily="18" charset="0"/>
              </a:rPr>
              <a:t> of the Son, as the triune God works out the Father’s plan of redemption (</a:t>
            </a:r>
            <a:r>
              <a:rPr lang="en-US" sz="2400" b="1" dirty="0" smtClean="0">
                <a:effectLst>
                  <a:outerShdw blurRad="38100" dist="38100" dir="2700000" algn="tl">
                    <a:srgbClr val="000000">
                      <a:alpha val="43137"/>
                    </a:srgbClr>
                  </a:outerShdw>
                </a:effectLst>
                <a:latin typeface="Cambria" pitchFamily="18" charset="0"/>
              </a:rPr>
              <a:t>Phil. 2:6-8</a:t>
            </a:r>
            <a:r>
              <a:rPr lang="en-US" sz="2400" b="1" dirty="0" smtClean="0">
                <a:latin typeface="Cambria" pitchFamily="18" charset="0"/>
              </a:rPr>
              <a:t>).  Thus, Paul can say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God is the head of Christ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a:t>
            </a:r>
          </a:p>
          <a:p>
            <a:pPr indent="457200">
              <a:spcAft>
                <a:spcPts val="1200"/>
              </a:spcAft>
            </a:pPr>
            <a:r>
              <a:rPr lang="en-US" sz="2400" b="1" dirty="0" smtClean="0">
                <a:latin typeface="Cambria" pitchFamily="18" charset="0"/>
              </a:rPr>
              <a:t>This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Head</a:t>
            </a:r>
            <a:r>
              <a:rPr lang="en-US" sz="2400" b="1" i="1" dirty="0" smtClean="0">
                <a:latin typeface="Cambria" pitchFamily="18" charset="0"/>
              </a:rPr>
              <a:t>”</a:t>
            </a:r>
            <a:r>
              <a:rPr lang="en-US" sz="2400" b="1" dirty="0" smtClean="0">
                <a:latin typeface="Cambria" pitchFamily="18" charset="0"/>
              </a:rPr>
              <a:t> in Greek is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kephalḗ</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err="1" smtClean="0">
                <a:latin typeface="Cambria" panose="02040503050406030204" pitchFamily="18" charset="0"/>
                <a:ea typeface="Cambria" panose="02040503050406030204" pitchFamily="18" charset="0"/>
              </a:rPr>
              <a:t>kelf</a:t>
            </a:r>
            <a:r>
              <a:rPr lang="en-US" sz="2400" b="1" i="1" dirty="0" smtClean="0">
                <a:latin typeface="Cambria" panose="02040503050406030204" pitchFamily="18" charset="0"/>
                <a:ea typeface="Cambria" panose="02040503050406030204" pitchFamily="18" charset="0"/>
              </a:rPr>
              <a:t>-a-lay)</a:t>
            </a:r>
            <a:r>
              <a:rPr lang="en-US" sz="2400" b="1" dirty="0" smtClean="0">
                <a:latin typeface="Cambria" panose="02040503050406030204" pitchFamily="18" charset="0"/>
                <a:ea typeface="Cambria" panose="02040503050406030204" pitchFamily="18" charset="0"/>
              </a:rPr>
              <a:t> it refers literally to the physical head of a person’s body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       it is also used figuratively to refer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chief</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authority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a chain of command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1:22</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1208446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1" y="1219200"/>
            <a:ext cx="8534400" cy="4832092"/>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writes </a:t>
            </a:r>
            <a:r>
              <a:rPr lang="en-US" sz="2400" b="1" dirty="0">
                <a:latin typeface="Cambria" panose="02040503050406030204" pitchFamily="18" charset="0"/>
                <a:ea typeface="Cambria" panose="02040503050406030204" pitchFamily="18" charset="0"/>
              </a:rPr>
              <a:t>this first letter to the Corinthians to correct improper </a:t>
            </a:r>
            <a:r>
              <a:rPr lang="en-US" sz="2400" b="1" dirty="0" smtClean="0">
                <a:latin typeface="Cambria" panose="02040503050406030204" pitchFamily="18" charset="0"/>
                <a:ea typeface="Cambria" panose="02040503050406030204" pitchFamily="18" charset="0"/>
              </a:rPr>
              <a:t>attitudes, to prevent division within </a:t>
            </a:r>
            <a:r>
              <a:rPr lang="en-US" sz="2400" b="1" dirty="0">
                <a:latin typeface="Cambria" panose="02040503050406030204" pitchFamily="18" charset="0"/>
                <a:ea typeface="Cambria" panose="02040503050406030204" pitchFamily="18" charset="0"/>
              </a:rPr>
              <a:t>the church, and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promote unity among the </a:t>
            </a:r>
            <a:r>
              <a:rPr lang="en-US" sz="2400" b="1" dirty="0" smtClean="0">
                <a:latin typeface="Cambria" panose="02040503050406030204" pitchFamily="18" charset="0"/>
                <a:ea typeface="Cambria" panose="02040503050406030204" pitchFamily="18" charset="0"/>
              </a:rPr>
              <a:t>believers </a:t>
            </a:r>
            <a:r>
              <a:rPr lang="en-US" sz="2400" b="1" dirty="0">
                <a:latin typeface="Cambria" panose="02040503050406030204" pitchFamily="18" charset="0"/>
                <a:ea typeface="Cambria" panose="02040503050406030204" pitchFamily="18" charset="0"/>
              </a:rPr>
              <a:t>in their relationships with one another and in corporate worship</a:t>
            </a:r>
            <a:r>
              <a:rPr lang="en-US" sz="2400" dirty="0">
                <a:latin typeface="Cambria" panose="02040503050406030204" pitchFamily="18" charset="0"/>
                <a:ea typeface="Cambria" panose="02040503050406030204" pitchFamily="18" charset="0"/>
              </a:rPr>
              <a:t>. </a:t>
            </a:r>
            <a:endParaRPr lang="en-US" sz="2400"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dirty="0" smtClean="0"/>
              <a:t> </a:t>
            </a:r>
            <a:r>
              <a:rPr lang="en-US" sz="2400" b="1" dirty="0" smtClean="0">
                <a:latin typeface="Cambria" panose="02040503050406030204" pitchFamily="18" charset="0"/>
                <a:ea typeface="Cambria" panose="02040503050406030204" pitchFamily="18" charset="0"/>
              </a:rPr>
              <a:t>Since Christians are still powerfully influenced by our culture, most of the questions and problems addressed in this letter to the church at Corinth are still very much with us today.  So, Paul’s words here continues to be timely for the 21-century church, both to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instruct</a:t>
            </a:r>
            <a:r>
              <a:rPr lang="en-US" sz="2400" b="1" dirty="0" smtClean="0">
                <a:latin typeface="Cambria" panose="02040503050406030204" pitchFamily="18" charset="0"/>
                <a:ea typeface="Cambria" panose="02040503050406030204" pitchFamily="18" charset="0"/>
              </a:rPr>
              <a:t> and to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inspire</a:t>
            </a:r>
            <a:r>
              <a:rPr lang="en-US" sz="2400" b="1" i="1" u="sng"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This letter consists of </a:t>
            </a:r>
            <a:r>
              <a:rPr lang="en-US" sz="2400" b="1" u="sng" dirty="0" smtClean="0">
                <a:latin typeface="Cambria" panose="02040503050406030204" pitchFamily="18" charset="0"/>
                <a:ea typeface="Cambria" panose="02040503050406030204" pitchFamily="18" charset="0"/>
              </a:rPr>
              <a:t>seven</a:t>
            </a:r>
            <a:r>
              <a:rPr lang="en-US" sz="2400" b="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sections</a:t>
            </a:r>
            <a:r>
              <a:rPr lang="en-US" sz="2400" b="1" dirty="0" smtClean="0">
                <a:latin typeface="Cambria" panose="02040503050406030204" pitchFamily="18" charset="0"/>
                <a:ea typeface="Cambria" panose="02040503050406030204" pitchFamily="18" charset="0"/>
              </a:rPr>
              <a:t> focused on developing a healthy church life and calling individual believers to spiritual maturity.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03227950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82389" y="1133356"/>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11:3-10</a:t>
            </a:r>
            <a:r>
              <a:rPr lang="en-US" sz="2400" b="1" dirty="0" smtClean="0">
                <a:latin typeface="Cambria" pitchFamily="18" charset="0"/>
              </a:rPr>
              <a:t>, Paul uses this word </a:t>
            </a:r>
            <a:r>
              <a:rPr lang="en-US" sz="2400" b="1" i="1" dirty="0" smtClean="0">
                <a:latin typeface="Cambria"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kephalḗ</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t>
            </a:r>
            <a:r>
              <a:rPr lang="en-US" sz="2400" b="1" i="1" dirty="0" err="1">
                <a:latin typeface="Cambria" panose="02040503050406030204" pitchFamily="18" charset="0"/>
                <a:ea typeface="Cambria" panose="02040503050406030204" pitchFamily="18" charset="0"/>
              </a:rPr>
              <a:t>kelf</a:t>
            </a:r>
            <a:r>
              <a:rPr lang="en-US" sz="2400" b="1" i="1" dirty="0">
                <a:latin typeface="Cambria" panose="02040503050406030204" pitchFamily="18" charset="0"/>
                <a:ea typeface="Cambria" panose="02040503050406030204" pitchFamily="18" charset="0"/>
              </a:rPr>
              <a:t>-a-lay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nine times.  Switching from the figurative to the literal.  </a:t>
            </a:r>
            <a:endParaRPr lang="en-US" sz="2400" b="1" dirty="0" smtClean="0">
              <a:latin typeface="Cambria" pitchFamily="18" charset="0"/>
            </a:endParaRP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 using the word figuratively – God the Father is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authority</a:t>
            </a:r>
            <a:r>
              <a:rPr lang="en-US" sz="2400" b="1" i="1" dirty="0" smtClean="0">
                <a:latin typeface="Cambria" pitchFamily="18" charset="0"/>
              </a:rPr>
              <a:t>”</a:t>
            </a:r>
            <a:r>
              <a:rPr lang="en-US" sz="2400" b="1" dirty="0" smtClean="0">
                <a:latin typeface="Cambria" pitchFamily="18" charset="0"/>
              </a:rPr>
              <a:t> over Christ, who submitted to His will.  Christ is the head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every man</a:t>
            </a:r>
            <a:r>
              <a:rPr lang="en-US" sz="2400" b="1" i="1" dirty="0" smtClean="0">
                <a:latin typeface="Cambria" pitchFamily="18" charset="0"/>
              </a:rPr>
              <a:t>”</a:t>
            </a:r>
            <a:r>
              <a:rPr lang="en-US" sz="2400" b="1" dirty="0" smtClean="0">
                <a:latin typeface="Cambria" pitchFamily="18" charset="0"/>
              </a:rPr>
              <a:t> – meaning that all people are subject to Christ – whether rich or poor, powerful or weak, free or slave, male or female. </a:t>
            </a:r>
          </a:p>
          <a:p>
            <a:pPr indent="457200">
              <a:spcAft>
                <a:spcPts val="1200"/>
              </a:spcAft>
            </a:pPr>
            <a:r>
              <a:rPr lang="en-US" sz="2400" b="1" dirty="0" smtClean="0">
                <a:latin typeface="Cambria" pitchFamily="18" charset="0"/>
              </a:rPr>
              <a:t>Christ is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chief authority</a:t>
            </a:r>
            <a:r>
              <a:rPr lang="en-US" sz="2400" b="1" i="1" dirty="0" smtClean="0">
                <a:latin typeface="Cambria" pitchFamily="18" charset="0"/>
              </a:rPr>
              <a:t>”</a:t>
            </a:r>
            <a:r>
              <a:rPr lang="en-US" sz="2400" b="1" dirty="0" smtClean="0">
                <a:latin typeface="Cambria" pitchFamily="18" charset="0"/>
              </a:rPr>
              <a:t> in the lives of men and women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in the family, the husband is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head</a:t>
            </a:r>
            <a:r>
              <a:rPr lang="en-US" sz="2400" b="1" i="1" dirty="0" smtClean="0">
                <a:latin typeface="Cambria" pitchFamily="18" charset="0"/>
              </a:rPr>
              <a:t>”</a:t>
            </a:r>
            <a:r>
              <a:rPr lang="en-US" sz="2400" b="1" dirty="0" smtClean="0">
                <a:latin typeface="Cambria" pitchFamily="18" charset="0"/>
              </a:rPr>
              <a:t> of the home (</a:t>
            </a:r>
            <a:r>
              <a:rPr lang="en-US" sz="2400" b="1" dirty="0" smtClean="0">
                <a:effectLst>
                  <a:outerShdw blurRad="38100" dist="38100" dir="2700000" algn="tl">
                    <a:srgbClr val="000000">
                      <a:alpha val="43137"/>
                    </a:srgbClr>
                  </a:outerShdw>
                </a:effectLst>
                <a:latin typeface="Cambria" pitchFamily="18" charset="0"/>
              </a:rPr>
              <a:t>Eph. 5:22-23</a:t>
            </a:r>
            <a:r>
              <a:rPr lang="en-US" sz="2400" b="1" dirty="0" smtClean="0">
                <a:latin typeface="Cambria" pitchFamily="18" charset="0"/>
              </a:rPr>
              <a:t>), leading the wife and the children as their protector and provider (</a:t>
            </a:r>
            <a:r>
              <a:rPr lang="en-US" sz="2400" b="1" dirty="0" smtClean="0">
                <a:effectLst>
                  <a:outerShdw blurRad="38100" dist="38100" dir="2700000" algn="tl">
                    <a:srgbClr val="000000">
                      <a:alpha val="43137"/>
                    </a:srgbClr>
                  </a:outerShdw>
                </a:effectLst>
                <a:latin typeface="Cambria" pitchFamily="18" charset="0"/>
              </a:rPr>
              <a:t>Eph. 5:25</a:t>
            </a:r>
            <a:r>
              <a:rPr lang="en-US" sz="2400" b="1" dirty="0" smtClean="0">
                <a:latin typeface="Cambria" pitchFamily="18" charset="0"/>
              </a:rPr>
              <a:t>).</a:t>
            </a:r>
            <a:endParaRPr lang="en-US" sz="2400" b="1" dirty="0">
              <a:latin typeface="Cambria" pitchFamily="18" charset="0"/>
            </a:endParaRPr>
          </a:p>
          <a:p>
            <a:pPr indent="457200">
              <a:spcAft>
                <a:spcPts val="1200"/>
              </a:spcAft>
            </a:pPr>
            <a:r>
              <a:rPr lang="en-US" sz="2400" b="1" dirty="0" smtClean="0">
                <a:latin typeface="Cambria" pitchFamily="18" charset="0"/>
              </a:rPr>
              <a:t>So, </a:t>
            </a:r>
            <a:r>
              <a:rPr lang="en-US" sz="2400" b="1" dirty="0">
                <a:latin typeface="Cambria" pitchFamily="18" charset="0"/>
              </a:rPr>
              <a:t>from the first link to the last, the chain of authority starts with God the Father and moves to God the Son, </a:t>
            </a:r>
            <a:r>
              <a:rPr lang="en-US" sz="2400" b="1" dirty="0" smtClean="0">
                <a:latin typeface="Cambria" pitchFamily="18" charset="0"/>
              </a:rPr>
              <a:t>to man</a:t>
            </a:r>
            <a:r>
              <a:rPr lang="en-US" sz="2400" b="1" dirty="0">
                <a:latin typeface="Cambria" pitchFamily="18" charset="0"/>
              </a:rPr>
              <a:t>, and finally, to the woman.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036429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1075765"/>
            <a:ext cx="86778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order isn’t established to enforce relationships of superiority or inferiority.  Rather, the order is meant to promote harmony and peace in the family relationship. </a:t>
            </a:r>
          </a:p>
          <a:p>
            <a:pPr indent="457200">
              <a:spcAft>
                <a:spcPts val="1200"/>
              </a:spcAft>
            </a:pPr>
            <a:r>
              <a:rPr lang="en-US" sz="2400" b="1" dirty="0" smtClean="0">
                <a:latin typeface="Cambria" pitchFamily="18" charset="0"/>
              </a:rPr>
              <a:t>This concept of order is consistent with God’s pattern of establishing order throughout His creation.  He ordered the heavenly bodies to function in harmony, ruling over day and night (</a:t>
            </a:r>
            <a:r>
              <a:rPr lang="en-US" sz="2400" b="1" dirty="0" smtClean="0">
                <a:effectLst>
                  <a:outerShdw blurRad="38100" dist="38100" dir="2700000" algn="tl">
                    <a:srgbClr val="000000">
                      <a:alpha val="43137"/>
                    </a:srgbClr>
                  </a:outerShdw>
                </a:effectLst>
                <a:latin typeface="Cambria" pitchFamily="18" charset="0"/>
              </a:rPr>
              <a:t>Ps. 136:8-9</a:t>
            </a:r>
            <a:r>
              <a:rPr lang="en-US" sz="2400" b="1" dirty="0" smtClean="0">
                <a:latin typeface="Cambria" pitchFamily="18" charset="0"/>
              </a:rPr>
              <a:t>). </a:t>
            </a:r>
          </a:p>
          <a:p>
            <a:pPr indent="457200">
              <a:spcAft>
                <a:spcPts val="1200"/>
              </a:spcAft>
            </a:pPr>
            <a:r>
              <a:rPr lang="en-US" sz="2400" b="1" dirty="0" smtClean="0">
                <a:latin typeface="Cambria" pitchFamily="18" charset="0"/>
                <a:ea typeface="Cambria" panose="02040503050406030204" pitchFamily="18" charset="0"/>
              </a:rPr>
              <a:t>God established church authority to rest in the faithful preachers and teachers of His word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Heb. 13:7</a:t>
            </a:r>
            <a:r>
              <a:rPr lang="en-US" sz="2400" b="1" dirty="0" smtClean="0">
                <a:latin typeface="Cambria" pitchFamily="18" charset="0"/>
                <a:ea typeface="Cambria" panose="02040503050406030204" pitchFamily="18" charset="0"/>
              </a:rPr>
              <a:t>).  In human government, He assigned political authority to promote good and punish wickedness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Rom. 13:1-7; 1 Pet. 2:13-14</a:t>
            </a:r>
            <a:r>
              <a:rPr lang="en-US" sz="2400" b="1" dirty="0" smtClean="0">
                <a:latin typeface="Cambria" pitchFamily="18" charset="0"/>
                <a:ea typeface="Cambria" panose="02040503050406030204" pitchFamily="18" charset="0"/>
              </a:rPr>
              <a:t>). </a:t>
            </a:r>
          </a:p>
          <a:p>
            <a:pPr indent="457200">
              <a:spcAft>
                <a:spcPts val="1200"/>
              </a:spcAft>
            </a:pPr>
            <a:r>
              <a:rPr lang="en-US" sz="2400" b="1" dirty="0" smtClean="0">
                <a:latin typeface="Cambria" pitchFamily="18" charset="0"/>
                <a:ea typeface="Cambria" panose="02040503050406030204" pitchFamily="18" charset="0"/>
              </a:rPr>
              <a:t>Without these structures of headship, all of these institutions would collapse in chaos. </a:t>
            </a:r>
          </a:p>
        </p:txBody>
      </p:sp>
    </p:spTree>
    <p:extLst>
      <p:ext uri="{BB962C8B-B14F-4D97-AF65-F5344CB8AC3E}">
        <p14:creationId xmlns="" xmlns:p14="http://schemas.microsoft.com/office/powerpoint/2010/main" val="17422591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5344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With this foundational truth of divine order firmly established in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 Paul builds his practical application. </a:t>
            </a:r>
          </a:p>
          <a:p>
            <a:pPr indent="457200">
              <a:spcAft>
                <a:spcPts val="1200"/>
              </a:spcAft>
            </a:pPr>
            <a:r>
              <a:rPr lang="en-US" sz="2400" b="1" dirty="0" smtClean="0">
                <a:latin typeface="Cambria" pitchFamily="18" charset="0"/>
              </a:rPr>
              <a:t>In light of the theological principle of headship,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every man who has something on his head while praying or prophesying disgraces his head</a:t>
            </a:r>
            <a:r>
              <a:rPr lang="en-US" sz="2400" b="1" i="1" dirty="0" smtClean="0">
                <a:latin typeface="Cambria" pitchFamily="18" charset="0"/>
              </a:rPr>
              <a:t>.”</a:t>
            </a:r>
          </a:p>
          <a:p>
            <a:pPr indent="457200">
              <a:spcAft>
                <a:spcPts val="1200"/>
              </a:spcAft>
            </a:pPr>
            <a:r>
              <a:rPr lang="en-US" sz="2400" b="1" dirty="0" smtClean="0">
                <a:latin typeface="Cambria" pitchFamily="18" charset="0"/>
                <a:ea typeface="Cambria" panose="02040503050406030204" pitchFamily="18" charset="0"/>
              </a:rPr>
              <a:t>This word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disgrace</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means </a:t>
            </a:r>
            <a:r>
              <a:rPr lang="en-US" sz="2400" b="1" i="1" dirty="0" smtClean="0">
                <a:latin typeface="Cambria" pitchFamily="18" charset="0"/>
                <a:ea typeface="Cambria" panose="02040503050406030204" pitchFamily="18" charset="0"/>
              </a:rPr>
              <a:t>“to bring shame upon.” </a:t>
            </a:r>
            <a:r>
              <a:rPr lang="en-US" sz="2400" b="1" dirty="0" smtClean="0">
                <a:latin typeface="Cambria" pitchFamily="18" charset="0"/>
                <a:ea typeface="Cambria" panose="02040503050406030204" pitchFamily="18" charset="0"/>
              </a:rPr>
              <a:t> Here, the man’s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head</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is Christ. </a:t>
            </a:r>
            <a:r>
              <a:rPr lang="en-US" sz="2400" b="1" dirty="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In the culture of the day, a woman covered her head as an indication of modesty and submission to her husband’s authority. </a:t>
            </a:r>
          </a:p>
          <a:p>
            <a:pPr indent="457200">
              <a:spcAft>
                <a:spcPts val="1200"/>
              </a:spcAft>
            </a:pPr>
            <a:r>
              <a:rPr lang="en-US" sz="2400" b="1" dirty="0" smtClean="0">
                <a:latin typeface="Cambria" pitchFamily="18" charset="0"/>
                <a:ea typeface="Cambria" panose="02040503050406030204" pitchFamily="18" charset="0"/>
              </a:rPr>
              <a:t>For a man to wear a head covering would have symbolically communicated to the culture a blurring of the gender roles, thus reflecting badly on the man’s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head</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Jesus Christ. </a:t>
            </a:r>
          </a:p>
        </p:txBody>
      </p:sp>
    </p:spTree>
    <p:extLst>
      <p:ext uri="{BB962C8B-B14F-4D97-AF65-F5344CB8AC3E}">
        <p14:creationId xmlns="" xmlns:p14="http://schemas.microsoft.com/office/powerpoint/2010/main" val="42454479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999" y="1219200"/>
            <a:ext cx="8534401" cy="4411464"/>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Paul likens women with their heads uncovered to those with shaved head – a shocking image in their culture!</a:t>
            </a:r>
          </a:p>
          <a:p>
            <a:pPr indent="457200">
              <a:spcAft>
                <a:spcPts val="1000"/>
              </a:spcAft>
            </a:pPr>
            <a:r>
              <a:rPr lang="en-US" sz="2400" b="1" dirty="0" smtClean="0">
                <a:latin typeface="Cambria" pitchFamily="18" charset="0"/>
              </a:rPr>
              <a:t>Here, Paul suggest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i="1" dirty="0" smtClean="0">
                <a:latin typeface="Cambria" pitchFamily="18" charset="0"/>
              </a:rPr>
              <a:t>“If you are going to publicly communicate that the God-ordained order in the family is no longer relevant to you, why not go all the way and style your hair like a man!”</a:t>
            </a:r>
          </a:p>
          <a:p>
            <a:pPr indent="457200">
              <a:spcAft>
                <a:spcPts val="1000"/>
              </a:spcAft>
            </a:pPr>
            <a:r>
              <a:rPr lang="en-US" sz="2400" b="1" dirty="0" smtClean="0">
                <a:latin typeface="Cambria" pitchFamily="18" charset="0"/>
              </a:rPr>
              <a:t>In contrast to the men, who were to have their heads uncovered, their wives were to maintain the appropriate cultural symbol and keep their heads covered.  To uncover their heads would have sent the message that they were no longer regarding their husbands as </a:t>
            </a:r>
            <a:r>
              <a:rPr lang="en-US" sz="2400" b="1" u="sng" dirty="0" smtClean="0">
                <a:latin typeface="Cambria" pitchFamily="18" charset="0"/>
              </a:rPr>
              <a:t>head</a:t>
            </a:r>
            <a:r>
              <a:rPr lang="en-US" sz="2400" b="1" dirty="0" smtClean="0">
                <a:latin typeface="Cambria" pitchFamily="18" charset="0"/>
              </a:rPr>
              <a:t> of the home. </a:t>
            </a:r>
          </a:p>
        </p:txBody>
      </p:sp>
    </p:spTree>
    <p:extLst>
      <p:ext uri="{BB962C8B-B14F-4D97-AF65-F5344CB8AC3E}">
        <p14:creationId xmlns="" xmlns:p14="http://schemas.microsoft.com/office/powerpoint/2010/main" val="25080556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295400"/>
            <a:ext cx="8610600" cy="5278368"/>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Gender roles would have again been blurred, bringing shame on the husband, her </a:t>
            </a:r>
            <a:r>
              <a:rPr lang="en-US" sz="2400" b="1" u="sng" dirty="0" smtClean="0">
                <a:latin typeface="Cambria" pitchFamily="18" charset="0"/>
              </a:rPr>
              <a:t>head</a:t>
            </a:r>
            <a:r>
              <a:rPr lang="en-US" sz="2400" b="1" dirty="0" smtClean="0">
                <a:latin typeface="Cambria" pitchFamily="18" charset="0"/>
              </a:rPr>
              <a:t>, and confusion on the congregation. </a:t>
            </a:r>
          </a:p>
          <a:p>
            <a:pPr indent="457200">
              <a:spcAft>
                <a:spcPts val="1000"/>
              </a:spcAft>
            </a:pPr>
            <a:r>
              <a:rPr lang="en-US" sz="2400" b="1" dirty="0" smtClean="0">
                <a:latin typeface="Cambria" pitchFamily="18" charset="0"/>
              </a:rPr>
              <a:t>A modern day analogy would be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if your female friend comes to church and declares, </a:t>
            </a:r>
            <a:r>
              <a:rPr lang="en-US" sz="2400" b="1" i="1" dirty="0" smtClean="0">
                <a:latin typeface="Cambria" pitchFamily="18" charset="0"/>
              </a:rPr>
              <a:t>“As of last Friday, I’m no longer Mrs. Smith.  I’ve changed my name back to Ms. Jones.”</a:t>
            </a:r>
          </a:p>
          <a:p>
            <a:pPr indent="457200">
              <a:spcAft>
                <a:spcPts val="1000"/>
              </a:spcAft>
            </a:pPr>
            <a:r>
              <a:rPr lang="en-US" sz="2400" b="1" dirty="0" smtClean="0">
                <a:latin typeface="Cambria" pitchFamily="18" charset="0"/>
              </a:rPr>
              <a:t>You would probably assume Ms. Jones and Mr. Smith were either separated or having serious marital problems. </a:t>
            </a:r>
          </a:p>
          <a:p>
            <a:pPr indent="457200">
              <a:spcAft>
                <a:spcPts val="1000"/>
              </a:spcAft>
            </a:pPr>
            <a:r>
              <a:rPr lang="en-US" sz="2400" b="1" i="1" dirty="0" smtClean="0">
                <a:effectLst>
                  <a:outerShdw blurRad="38100" dist="38100" dir="2700000" algn="tl">
                    <a:srgbClr val="000000">
                      <a:alpha val="43137"/>
                    </a:srgbClr>
                  </a:outerShdw>
                </a:effectLst>
                <a:latin typeface="Cambria" pitchFamily="18" charset="0"/>
              </a:rPr>
              <a:t>Why?</a:t>
            </a:r>
            <a:r>
              <a:rPr lang="en-US" sz="2400" b="1" dirty="0" smtClean="0">
                <a:latin typeface="Cambria" pitchFamily="18" charset="0"/>
              </a:rPr>
              <a:t>  Because in our culture the common practice of a wife taking her husband’s last name indicates the oneness  of the marriage relationship and traditionally reflects the deference of the wife to her husband’s headship in the family. </a:t>
            </a:r>
          </a:p>
        </p:txBody>
      </p:sp>
    </p:spTree>
    <p:extLst>
      <p:ext uri="{BB962C8B-B14F-4D97-AF65-F5344CB8AC3E}">
        <p14:creationId xmlns="" xmlns:p14="http://schemas.microsoft.com/office/powerpoint/2010/main" val="31448149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11:3-6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3071" y="1219200"/>
            <a:ext cx="8552329" cy="2805896"/>
          </a:xfrm>
          <a:prstGeom prst="rect">
            <a:avLst/>
          </a:prstGeom>
          <a:noFill/>
          <a:effectLst/>
        </p:spPr>
        <p:txBody>
          <a:bodyPr wrap="square" rtlCol="0">
            <a:spAutoFit/>
          </a:bodyPr>
          <a:lstStyle/>
          <a:p>
            <a:pPr indent="457200">
              <a:spcAft>
                <a:spcPts val="1000"/>
              </a:spcAft>
            </a:pPr>
            <a:r>
              <a:rPr lang="en-US" sz="2400" b="1" dirty="0" smtClean="0">
                <a:latin typeface="Cambria" pitchFamily="18" charset="0"/>
              </a:rPr>
              <a:t>It might be that the marriage of Mr. Smith and Ms. Jones is perfectly fine, but Ms. Jones words and actions are sending the wrong message.   </a:t>
            </a:r>
            <a:endParaRPr lang="en-US" sz="1000" b="1" dirty="0" smtClean="0">
              <a:latin typeface="Cambria" pitchFamily="18" charset="0"/>
            </a:endParaRPr>
          </a:p>
          <a:p>
            <a:pPr indent="457200">
              <a:spcAft>
                <a:spcPts val="1000"/>
              </a:spcAft>
            </a:pPr>
            <a:r>
              <a:rPr lang="en-US" sz="2400" b="1" dirty="0" smtClean="0">
                <a:latin typeface="Cambria" pitchFamily="18" charset="0"/>
              </a:rPr>
              <a:t> A similar blurring of family order and gender roles would have been communicated in Paul’s day by a woman tossing aside her head covering or a man covering his head in public worship. </a:t>
            </a:r>
          </a:p>
        </p:txBody>
      </p:sp>
    </p:spTree>
    <p:extLst>
      <p:ext uri="{BB962C8B-B14F-4D97-AF65-F5344CB8AC3E}">
        <p14:creationId xmlns="" xmlns:p14="http://schemas.microsoft.com/office/powerpoint/2010/main" val="31988713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143000"/>
            <a:ext cx="8601635"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For </a:t>
            </a:r>
            <a:r>
              <a:rPr lang="en-US" sz="2800" i="1" dirty="0">
                <a:latin typeface="Georgia" panose="02040502050405020303" pitchFamily="18" charset="0"/>
              </a:rPr>
              <a:t>a man indeed ought not to cover his head, since he is the image and glory of God; but woman is the glory of man</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For </a:t>
            </a:r>
            <a:r>
              <a:rPr lang="en-US" sz="2800" i="1" dirty="0">
                <a:latin typeface="Georgia" panose="02040502050405020303" pitchFamily="18" charset="0"/>
              </a:rPr>
              <a:t>man is not from woman, but woman from man</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Nor </a:t>
            </a:r>
            <a:r>
              <a:rPr lang="en-US" sz="2800" i="1" dirty="0">
                <a:latin typeface="Georgia" panose="02040502050405020303" pitchFamily="18" charset="0"/>
              </a:rPr>
              <a:t>was man created for the woman, but woman for the man</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10</a:t>
            </a:r>
            <a:r>
              <a:rPr lang="en-US" sz="2800" i="1" dirty="0" smtClean="0">
                <a:latin typeface="Georgia" panose="02040502050405020303" pitchFamily="18" charset="0"/>
              </a:rPr>
              <a:t>For </a:t>
            </a:r>
            <a:r>
              <a:rPr lang="en-US" sz="2800" i="1" dirty="0">
                <a:latin typeface="Georgia" panose="02040502050405020303" pitchFamily="18" charset="0"/>
              </a:rPr>
              <a:t>this reason the woman ought to have a symbol </a:t>
            </a:r>
            <a:r>
              <a:rPr lang="en-US" sz="2800" i="1" dirty="0" smtClean="0">
                <a:latin typeface="Georgia" panose="02040502050405020303" pitchFamily="18" charset="0"/>
              </a:rPr>
              <a:t>of authority </a:t>
            </a:r>
            <a:r>
              <a:rPr lang="en-US" sz="2800" i="1" dirty="0">
                <a:latin typeface="Georgia" panose="02040502050405020303" pitchFamily="18" charset="0"/>
              </a:rPr>
              <a:t>on her head, because of the </a:t>
            </a:r>
            <a:r>
              <a:rPr lang="en-US" sz="2800" i="1" dirty="0" smtClean="0">
                <a:latin typeface="Georgia" panose="02040502050405020303" pitchFamily="18" charset="0"/>
              </a:rPr>
              <a:t>angels. </a:t>
            </a:r>
            <a:endParaRPr lang="en-US" sz="2800" i="1" dirty="0">
              <a:latin typeface="Georgia" panose="02040502050405020303" pitchFamily="18" charset="0"/>
            </a:endParaRP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11:7-10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780855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11:7-10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3071" y="1219200"/>
            <a:ext cx="855233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Paul moves from the theological and cultural argument for appropriate attire to the scriptural argument. </a:t>
            </a:r>
          </a:p>
          <a:p>
            <a:pPr indent="457200">
              <a:spcAft>
                <a:spcPts val="1200"/>
              </a:spcAft>
            </a:pPr>
            <a:r>
              <a:rPr lang="en-US" sz="2400" b="1" dirty="0" smtClean="0">
                <a:latin typeface="Cambria" pitchFamily="18" charset="0"/>
              </a:rPr>
              <a:t>A man must seek to bring honor rather than shame to his authority – </a:t>
            </a:r>
            <a:r>
              <a:rPr lang="en-US" sz="2400" b="1" i="1" dirty="0" smtClean="0">
                <a:effectLst>
                  <a:outerShdw blurRad="38100" dist="38100" dir="2700000" algn="tl">
                    <a:srgbClr val="000000">
                      <a:alpha val="43137"/>
                    </a:srgbClr>
                  </a:outerShdw>
                </a:effectLst>
                <a:latin typeface="Cambria" pitchFamily="18" charset="0"/>
              </a:rPr>
              <a:t>Jesus Christ </a:t>
            </a:r>
            <a:r>
              <a:rPr lang="en-US" sz="2400" b="1" dirty="0" smtClean="0">
                <a:latin typeface="Cambria" pitchFamily="18" charset="0"/>
              </a:rPr>
              <a:t>– because in the order of creation he is called to function as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The image and the glory of God</a:t>
            </a:r>
            <a:r>
              <a:rPr lang="en-US" sz="2400" b="1" i="1" dirty="0">
                <a:latin typeface="Cambria" pitchFamily="18" charset="0"/>
              </a:rPr>
              <a:t>”</a:t>
            </a:r>
            <a:r>
              <a:rPr lang="en-US" sz="2400" b="1" dirty="0">
                <a:latin typeface="Cambria" pitchFamily="18" charset="0"/>
              </a:rPr>
              <a:t> (</a:t>
            </a:r>
            <a:r>
              <a:rPr lang="en-US" sz="2400" b="1" dirty="0">
                <a:effectLst>
                  <a:outerShdw blurRad="38100" dist="38100" dir="2700000" algn="tl">
                    <a:srgbClr val="000000">
                      <a:alpha val="43137"/>
                    </a:srgbClr>
                  </a:outerShdw>
                </a:effectLst>
                <a:latin typeface="Cambria" pitchFamily="18" charset="0"/>
              </a:rPr>
              <a:t>11:7</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To cover his head would bring confusion and draw ridicule on the man, which would reflect poorly on the reputation of the Savior. </a:t>
            </a:r>
          </a:p>
          <a:p>
            <a:pPr indent="457200">
              <a:spcAft>
                <a:spcPts val="1200"/>
              </a:spcAft>
            </a:pPr>
            <a:r>
              <a:rPr lang="en-US" sz="2400" b="1" dirty="0" smtClean="0">
                <a:latin typeface="Cambria" pitchFamily="18" charset="0"/>
              </a:rPr>
              <a:t>As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image of God</a:t>
            </a:r>
            <a:r>
              <a:rPr lang="en-US" sz="2400" b="1" i="1" dirty="0" smtClean="0">
                <a:latin typeface="Cambria" pitchFamily="18" charset="0"/>
              </a:rPr>
              <a:t>,”</a:t>
            </a:r>
            <a:r>
              <a:rPr lang="en-US" sz="2400" b="1" dirty="0" smtClean="0">
                <a:latin typeface="Cambria" pitchFamily="18" charset="0"/>
              </a:rPr>
              <a:t> human beings are to serve as God’s representative in the world, exercising God’s rule on His behalf over the created order (</a:t>
            </a:r>
            <a:r>
              <a:rPr lang="en-US" sz="2400" b="1" dirty="0" smtClean="0">
                <a:effectLst>
                  <a:outerShdw blurRad="38100" dist="38100" dir="2700000" algn="tl">
                    <a:srgbClr val="000000">
                      <a:alpha val="43137"/>
                    </a:srgbClr>
                  </a:outerShdw>
                </a:effectLst>
                <a:latin typeface="Cambria" pitchFamily="18" charset="0"/>
              </a:rPr>
              <a:t>Gen. 1:26</a:t>
            </a:r>
            <a:r>
              <a:rPr lang="en-US" sz="2400" b="1" dirty="0" smtClean="0">
                <a:latin typeface="Cambria" pitchFamily="18" charset="0"/>
              </a:rPr>
              <a:t>). </a:t>
            </a:r>
          </a:p>
        </p:txBody>
      </p:sp>
    </p:spTree>
    <p:extLst>
      <p:ext uri="{BB962C8B-B14F-4D97-AF65-F5344CB8AC3E}">
        <p14:creationId xmlns="" xmlns:p14="http://schemas.microsoft.com/office/powerpoint/2010/main" val="70575942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11:7-10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5142" y="1066800"/>
            <a:ext cx="8655423" cy="572464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Genesis 2:7</a:t>
            </a:r>
            <a:r>
              <a:rPr lang="en-US" sz="2400" b="1" dirty="0" smtClean="0">
                <a:latin typeface="Cambria" pitchFamily="18" charset="0"/>
              </a:rPr>
              <a:t> tells us that God created the man “</a:t>
            </a:r>
            <a:r>
              <a:rPr lang="en-US" sz="2400" b="1" dirty="0" smtClean="0">
                <a:effectLst>
                  <a:outerShdw blurRad="38100" dist="38100" dir="2700000" algn="tl">
                    <a:srgbClr val="000000">
                      <a:alpha val="43137"/>
                    </a:srgbClr>
                  </a:outerShdw>
                </a:effectLst>
                <a:latin typeface="Cambria" pitchFamily="18" charset="0"/>
              </a:rPr>
              <a:t>Adam</a:t>
            </a:r>
            <a:r>
              <a:rPr lang="en-US" sz="2400" b="1" dirty="0" smtClean="0">
                <a:latin typeface="Cambria" pitchFamily="18" charset="0"/>
              </a:rPr>
              <a:t>” first.  After tasking </a:t>
            </a:r>
            <a:r>
              <a:rPr lang="en-US" sz="2400" b="1" u="sng" dirty="0" smtClean="0">
                <a:latin typeface="Cambria" pitchFamily="18" charset="0"/>
              </a:rPr>
              <a:t>Adam</a:t>
            </a:r>
            <a:r>
              <a:rPr lang="en-US" sz="2400" b="1" dirty="0" smtClean="0">
                <a:latin typeface="Cambria" pitchFamily="18" charset="0"/>
              </a:rPr>
              <a:t> with promoting God’s rule and furthering His creative work by cultivating and keeping the garden (</a:t>
            </a:r>
            <a:r>
              <a:rPr lang="en-US" sz="2400" b="1" dirty="0" smtClean="0">
                <a:effectLst>
                  <a:outerShdw blurRad="38100" dist="38100" dir="2700000" algn="tl">
                    <a:srgbClr val="000000">
                      <a:alpha val="43137"/>
                    </a:srgbClr>
                  </a:outerShdw>
                </a:effectLst>
                <a:latin typeface="Cambria" pitchFamily="18" charset="0"/>
              </a:rPr>
              <a:t>Gen. 2:15</a:t>
            </a:r>
            <a:r>
              <a:rPr lang="en-US" sz="2400" b="1" dirty="0" smtClean="0">
                <a:latin typeface="Cambria" pitchFamily="18" charset="0"/>
              </a:rPr>
              <a:t>), God fashioned “</a:t>
            </a:r>
            <a:r>
              <a:rPr lang="en-US" sz="2400" b="1" dirty="0" smtClean="0">
                <a:effectLst>
                  <a:outerShdw blurRad="38100" dist="38100" dir="2700000" algn="tl">
                    <a:srgbClr val="000000">
                      <a:alpha val="43137"/>
                    </a:srgbClr>
                  </a:outerShdw>
                </a:effectLst>
                <a:latin typeface="Cambria" pitchFamily="18" charset="0"/>
              </a:rPr>
              <a:t>Eve</a:t>
            </a:r>
            <a:r>
              <a:rPr lang="en-US" sz="2400" b="1" dirty="0" smtClean="0">
                <a:latin typeface="Cambria" pitchFamily="18" charset="0"/>
              </a:rPr>
              <a:t>” from Adam’s rib as a suitable helper(</a:t>
            </a:r>
            <a:r>
              <a:rPr lang="en-US" sz="2400" b="1" dirty="0" smtClean="0">
                <a:effectLst>
                  <a:outerShdw blurRad="38100" dist="38100" dir="2700000" algn="tl">
                    <a:srgbClr val="000000">
                      <a:alpha val="43137"/>
                    </a:srgbClr>
                  </a:outerShdw>
                </a:effectLst>
                <a:latin typeface="Cambria" pitchFamily="18" charset="0"/>
              </a:rPr>
              <a:t>Gen 2:18</a:t>
            </a:r>
            <a:r>
              <a:rPr lang="en-US" sz="2400" b="1" dirty="0" smtClean="0">
                <a:latin typeface="Cambria" pitchFamily="18" charset="0"/>
              </a:rPr>
              <a:t>).</a:t>
            </a:r>
          </a:p>
          <a:p>
            <a:pPr indent="457200">
              <a:spcAft>
                <a:spcPts val="1200"/>
              </a:spcAft>
            </a:pPr>
            <a:r>
              <a:rPr lang="en-US" sz="2400" b="1" dirty="0" smtClean="0">
                <a:latin typeface="Cambria" pitchFamily="18" charset="0"/>
              </a:rPr>
              <a:t>She, too, would participate in the work to which humans were called, not as the head of the family, but alongside her husband. </a:t>
            </a:r>
          </a:p>
          <a:p>
            <a:pPr indent="457200">
              <a:spcAft>
                <a:spcPts val="1200"/>
              </a:spcAft>
            </a:pPr>
            <a:r>
              <a:rPr lang="en-US" sz="2400" b="1" dirty="0" smtClean="0">
                <a:latin typeface="Cambria" pitchFamily="18" charset="0"/>
              </a:rPr>
              <a:t>This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helper</a:t>
            </a:r>
            <a:r>
              <a:rPr lang="en-US" sz="2400" b="1" i="1" dirty="0" smtClean="0">
                <a:latin typeface="Cambria" pitchFamily="18" charset="0"/>
              </a:rPr>
              <a:t>”</a:t>
            </a:r>
            <a:r>
              <a:rPr lang="en-US" sz="2400" b="1" dirty="0" smtClean="0">
                <a:latin typeface="Cambria" pitchFamily="18" charset="0"/>
              </a:rPr>
              <a:t> is the first descriptive term in the Bible used for woman (</a:t>
            </a:r>
            <a:r>
              <a:rPr lang="en-US" sz="2400" b="1" dirty="0" smtClean="0">
                <a:effectLst>
                  <a:outerShdw blurRad="38100" dist="38100" dir="2700000" algn="tl">
                    <a:srgbClr val="000000">
                      <a:alpha val="43137"/>
                    </a:srgbClr>
                  </a:outerShdw>
                </a:effectLst>
                <a:latin typeface="Cambria" pitchFamily="18" charset="0"/>
              </a:rPr>
              <a:t>Gen 2:18</a:t>
            </a:r>
            <a:r>
              <a:rPr lang="en-US" sz="2400" b="1" dirty="0" smtClean="0">
                <a:latin typeface="Cambria" pitchFamily="18" charset="0"/>
              </a:rPr>
              <a:t>).  Scripture doesn’t describe her as “</a:t>
            </a:r>
            <a:r>
              <a:rPr lang="en-US" sz="2400" b="1" u="sng" dirty="0" smtClean="0">
                <a:latin typeface="Cambria" pitchFamily="18" charset="0"/>
              </a:rPr>
              <a:t>slave</a:t>
            </a:r>
            <a:r>
              <a:rPr lang="en-US" sz="2400" b="1" dirty="0" smtClean="0">
                <a:latin typeface="Cambria" pitchFamily="18" charset="0"/>
              </a:rPr>
              <a:t>,” “</a:t>
            </a:r>
            <a:r>
              <a:rPr lang="en-US" sz="2400" b="1" u="sng" dirty="0" smtClean="0">
                <a:latin typeface="Cambria" pitchFamily="18" charset="0"/>
              </a:rPr>
              <a:t>doormat</a:t>
            </a:r>
            <a:r>
              <a:rPr lang="en-US" sz="2400" b="1" dirty="0" smtClean="0">
                <a:latin typeface="Cambria" pitchFamily="18" charset="0"/>
              </a:rPr>
              <a:t>,” or “</a:t>
            </a:r>
            <a:r>
              <a:rPr lang="en-US" sz="2400" b="1" u="sng" dirty="0" smtClean="0">
                <a:latin typeface="Cambria" pitchFamily="18" charset="0"/>
              </a:rPr>
              <a:t>pet</a:t>
            </a:r>
            <a:r>
              <a:rPr lang="en-US" sz="2400" b="1" dirty="0" smtClean="0">
                <a:latin typeface="Cambria" pitchFamily="18" charset="0"/>
              </a:rPr>
              <a:t>.”  “</a:t>
            </a:r>
            <a:r>
              <a:rPr lang="en-US" sz="2400" b="1" u="sng" dirty="0" smtClean="0">
                <a:effectLst>
                  <a:outerShdw blurRad="38100" dist="38100" dir="2700000" algn="tl">
                    <a:srgbClr val="000000">
                      <a:alpha val="43137"/>
                    </a:srgbClr>
                  </a:outerShdw>
                </a:effectLst>
                <a:latin typeface="Cambria" pitchFamily="18" charset="0"/>
              </a:rPr>
              <a:t>Helper</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is not a term of inferiority, but of equality. </a:t>
            </a:r>
          </a:p>
          <a:p>
            <a:pPr indent="457200">
              <a:spcAft>
                <a:spcPts val="1200"/>
              </a:spcAft>
            </a:pPr>
            <a:r>
              <a:rPr lang="en-US" sz="2400" b="1" dirty="0" smtClean="0">
                <a:latin typeface="Cambria" pitchFamily="18" charset="0"/>
              </a:rPr>
              <a:t>In fact, it implies that </a:t>
            </a:r>
            <a:r>
              <a:rPr lang="en-US" sz="2400" b="1" u="sng" dirty="0" smtClean="0">
                <a:latin typeface="Cambria" pitchFamily="18" charset="0"/>
              </a:rPr>
              <a:t>Adam</a:t>
            </a:r>
            <a:r>
              <a:rPr lang="en-US" sz="2400" b="1" dirty="0" smtClean="0">
                <a:latin typeface="Cambria" pitchFamily="18" charset="0"/>
              </a:rPr>
              <a:t> alone was insufficient to accomplish everything God wanted humans to accomplish. </a:t>
            </a:r>
          </a:p>
        </p:txBody>
      </p:sp>
    </p:spTree>
    <p:extLst>
      <p:ext uri="{BB962C8B-B14F-4D97-AF65-F5344CB8AC3E}">
        <p14:creationId xmlns="" xmlns:p14="http://schemas.microsoft.com/office/powerpoint/2010/main" val="28464847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11:7-10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3071" y="1143000"/>
            <a:ext cx="8552330" cy="5355312"/>
          </a:xfrm>
          <a:prstGeom prst="rect">
            <a:avLst/>
          </a:prstGeom>
          <a:noFill/>
          <a:effectLst/>
        </p:spPr>
        <p:txBody>
          <a:bodyPr wrap="square" rtlCol="0">
            <a:spAutoFit/>
          </a:bodyPr>
          <a:lstStyle/>
          <a:p>
            <a:pPr indent="457200">
              <a:spcAft>
                <a:spcPts val="1200"/>
              </a:spcAft>
            </a:pPr>
            <a:r>
              <a:rPr lang="en-US" sz="2400" b="1" u="sng" dirty="0" smtClean="0">
                <a:latin typeface="Cambria" pitchFamily="18" charset="0"/>
              </a:rPr>
              <a:t>Eve</a:t>
            </a:r>
            <a:r>
              <a:rPr lang="en-US" sz="2400" b="1" dirty="0" smtClean="0">
                <a:latin typeface="Cambria" pitchFamily="18" charset="0"/>
              </a:rPr>
              <a:t> was a necessary partner in projecting God’s glory through her husband into the created realm.  In logical order, God made woman for the man, not the other way around. </a:t>
            </a:r>
          </a:p>
          <a:p>
            <a:pPr indent="457200">
              <a:spcAft>
                <a:spcPts val="1200"/>
              </a:spcAft>
            </a:pPr>
            <a:r>
              <a:rPr lang="en-US" sz="2400" b="1" dirty="0" smtClean="0">
                <a:latin typeface="Cambria" pitchFamily="18" charset="0"/>
              </a:rPr>
              <a:t>Man was created </a:t>
            </a:r>
            <a:r>
              <a:rPr lang="en-US" sz="2400" b="1" i="1" u="sng" dirty="0" smtClean="0">
                <a:latin typeface="Cambria" pitchFamily="18" charset="0"/>
              </a:rPr>
              <a:t>first</a:t>
            </a:r>
            <a:r>
              <a:rPr lang="en-US" sz="2400" b="1" dirty="0" smtClean="0">
                <a:latin typeface="Cambria" pitchFamily="18" charset="0"/>
              </a:rPr>
              <a:t>, and the woman was derived from him to assist and complete him (</a:t>
            </a:r>
            <a:r>
              <a:rPr lang="en-US" sz="2400" b="1" dirty="0" smtClean="0">
                <a:effectLst>
                  <a:outerShdw blurRad="38100" dist="38100" dir="2700000" algn="tl">
                    <a:srgbClr val="000000">
                      <a:alpha val="43137"/>
                    </a:srgbClr>
                  </a:outerShdw>
                </a:effectLst>
                <a:latin typeface="Cambria" pitchFamily="18" charset="0"/>
              </a:rPr>
              <a:t>11:8-9</a:t>
            </a:r>
            <a:r>
              <a:rPr lang="en-US" sz="2400" b="1" dirty="0" smtClean="0">
                <a:latin typeface="Cambria" pitchFamily="18" charset="0"/>
              </a:rPr>
              <a:t>). </a:t>
            </a:r>
          </a:p>
          <a:p>
            <a:pPr indent="457200">
              <a:spcAft>
                <a:spcPts val="1200"/>
              </a:spcAft>
            </a:pPr>
            <a:r>
              <a:rPr lang="en-US" sz="2400" b="1" dirty="0" smtClean="0">
                <a:latin typeface="Cambria" pitchFamily="18" charset="0"/>
              </a:rPr>
              <a:t>She reflected Adam’s glory, mirroring his character – just as </a:t>
            </a:r>
            <a:r>
              <a:rPr lang="en-US" sz="2400" b="1" u="sng" dirty="0" smtClean="0">
                <a:latin typeface="Cambria" pitchFamily="18" charset="0"/>
              </a:rPr>
              <a:t>Adam</a:t>
            </a:r>
            <a:r>
              <a:rPr lang="en-US" sz="2400" b="1" dirty="0" smtClean="0">
                <a:latin typeface="Cambria" pitchFamily="18" charset="0"/>
              </a:rPr>
              <a:t> reflected God’s glory, mirroring his character in the pre-Fall condition (</a:t>
            </a:r>
            <a:r>
              <a:rPr lang="en-US" sz="2400" b="1" dirty="0" smtClean="0">
                <a:effectLst>
                  <a:outerShdw blurRad="38100" dist="38100" dir="2700000" algn="tl">
                    <a:srgbClr val="000000">
                      <a:alpha val="43137"/>
                    </a:srgbClr>
                  </a:outerShdw>
                </a:effectLst>
                <a:latin typeface="Cambria" pitchFamily="18" charset="0"/>
              </a:rPr>
              <a:t>11:7</a:t>
            </a:r>
            <a:r>
              <a:rPr lang="en-US" sz="2400" b="1" dirty="0" smtClean="0">
                <a:latin typeface="Cambria" pitchFamily="18" charset="0"/>
              </a:rPr>
              <a:t>).</a:t>
            </a:r>
            <a:endParaRPr lang="en-US" sz="2400" b="1" dirty="0">
              <a:latin typeface="Cambria" pitchFamily="18" charset="0"/>
            </a:endParaRPr>
          </a:p>
          <a:p>
            <a:pPr indent="457200">
              <a:spcAft>
                <a:spcPts val="1200"/>
              </a:spcAft>
            </a:pPr>
            <a:r>
              <a:rPr lang="en-US" sz="2400" b="1" dirty="0" smtClean="0">
                <a:latin typeface="Cambria" pitchFamily="18" charset="0"/>
              </a:rPr>
              <a:t>Paul explains that in light of the biblical order of creation and the distinct but inseparable roles of men and women as image-bearers of God, wives in Paul’s culture should literally have,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authority</a:t>
            </a:r>
            <a:r>
              <a:rPr lang="en-US" sz="2400" b="1" i="1" dirty="0" smtClean="0">
                <a:latin typeface="Cambria" pitchFamily="18" charset="0"/>
              </a:rPr>
              <a:t>”</a:t>
            </a:r>
            <a:r>
              <a:rPr lang="en-US" sz="2400" b="1" dirty="0" smtClean="0">
                <a:latin typeface="Cambria" pitchFamily="18" charset="0"/>
              </a:rPr>
              <a:t> on their heads (</a:t>
            </a:r>
            <a:r>
              <a:rPr lang="en-US" sz="2400" b="1" dirty="0" smtClean="0">
                <a:effectLst>
                  <a:outerShdw blurRad="38100" dist="38100" dir="2700000" algn="tl">
                    <a:srgbClr val="000000">
                      <a:alpha val="43137"/>
                    </a:srgbClr>
                  </a:outerShdw>
                </a:effectLst>
                <a:latin typeface="Cambria" pitchFamily="18" charset="0"/>
              </a:rPr>
              <a:t>11:10</a:t>
            </a:r>
            <a:r>
              <a:rPr lang="en-US" sz="2400" b="1" dirty="0" smtClean="0">
                <a:latin typeface="Cambria" pitchFamily="18" charset="0"/>
              </a:rPr>
              <a:t>).</a:t>
            </a:r>
          </a:p>
        </p:txBody>
      </p:sp>
    </p:spTree>
    <p:extLst>
      <p:ext uri="{BB962C8B-B14F-4D97-AF65-F5344CB8AC3E}">
        <p14:creationId xmlns="" xmlns:p14="http://schemas.microsoft.com/office/powerpoint/2010/main" val="6654560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376" y="1066800"/>
            <a:ext cx="8449236" cy="4939814"/>
          </a:xfrm>
          <a:prstGeom prst="rect">
            <a:avLst/>
          </a:prstGeom>
          <a:noFill/>
          <a:effectLst/>
        </p:spPr>
        <p:txBody>
          <a:bodyPr wrap="square" rtlCol="0">
            <a:spAutoFit/>
          </a:bodyPr>
          <a:lstStyle/>
          <a:p>
            <a:pPr indent="457200"/>
            <a:r>
              <a:rPr lang="en-US" sz="2400" b="1" dirty="0">
                <a:latin typeface="Cambria" panose="02040503050406030204" pitchFamily="18" charset="0"/>
                <a:ea typeface="Cambria" panose="02040503050406030204" pitchFamily="18" charset="0"/>
              </a:rPr>
              <a:t>As we start this new section let’s familiarize ourselves with a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Broad Overview</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of where we’ve been in this first letter to the Corinthians and where we are going:</a:t>
            </a:r>
          </a:p>
          <a:p>
            <a:pPr indent="457200"/>
            <a:endParaRPr lang="en-US" sz="1000" b="1" dirty="0">
              <a:latin typeface="Cambria" panose="02040503050406030204" pitchFamily="18" charset="0"/>
              <a:ea typeface="Cambria" panose="02040503050406030204" pitchFamily="18" charset="0"/>
            </a:endParaRP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Opening Greeting and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Rebuking Divisions and Folly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 – 3:23</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Correcting Ills and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 – 6:20</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Strengthening Family and Fellowship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 – 10:33).</a:t>
            </a:r>
          </a:p>
          <a:p>
            <a:pPr marL="968375" indent="-457200">
              <a:spcBef>
                <a:spcPts val="600"/>
              </a:spcBef>
              <a:spcAft>
                <a:spcPts val="600"/>
              </a:spcAft>
              <a:buFont typeface="+mj-lt"/>
              <a:buAutoNum type="arabicParenR"/>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Ordering Church and Worship (11:1 – 14:40).</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Concerning Death and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smtClean="0">
                <a:latin typeface="Cambria" panose="02040503050406030204" pitchFamily="18" charset="0"/>
                <a:ea typeface="Cambria" panose="02040503050406030204" pitchFamily="18" charset="0"/>
              </a:rPr>
              <a:t>).</a:t>
            </a:r>
          </a:p>
          <a:p>
            <a:pPr marL="968375" indent="-457200">
              <a:spcBef>
                <a:spcPts val="600"/>
              </a:spcBef>
              <a:spcAft>
                <a:spcPts val="600"/>
              </a:spcAft>
              <a:buFont typeface="+mj-lt"/>
              <a:buAutoNum type="arabicParenR"/>
            </a:pPr>
            <a:r>
              <a:rPr lang="en-US" sz="2400" b="1" dirty="0" smtClean="0">
                <a:latin typeface="Cambria" panose="02040503050406030204" pitchFamily="18" charset="0"/>
                <a:ea typeface="Cambria" panose="02040503050406030204" pitchFamily="18" charset="0"/>
              </a:rPr>
              <a:t>Concluding Instructions and Warning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introduction</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3299708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10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11:7-10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066800"/>
            <a:ext cx="855233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symbol</a:t>
            </a:r>
            <a:r>
              <a:rPr lang="en-US" sz="2400" b="1" i="1" dirty="0" smtClean="0">
                <a:latin typeface="Cambria" pitchFamily="18" charset="0"/>
              </a:rPr>
              <a:t>”</a:t>
            </a:r>
            <a:r>
              <a:rPr lang="en-US" sz="2400" b="1" dirty="0" smtClean="0">
                <a:latin typeface="Cambria" pitchFamily="18" charset="0"/>
              </a:rPr>
              <a:t> used in </a:t>
            </a:r>
            <a:r>
              <a:rPr lang="en-US" sz="2400" b="1" dirty="0" smtClean="0">
                <a:effectLst>
                  <a:outerShdw blurRad="38100" dist="38100" dir="2700000" algn="tl">
                    <a:srgbClr val="000000">
                      <a:alpha val="43137"/>
                    </a:srgbClr>
                  </a:outerShdw>
                </a:effectLst>
                <a:latin typeface="Cambria" pitchFamily="18" charset="0"/>
              </a:rPr>
              <a:t>11:10</a:t>
            </a:r>
            <a:r>
              <a:rPr lang="en-US" sz="2400" b="1" dirty="0" smtClean="0">
                <a:latin typeface="Cambria" pitchFamily="18" charset="0"/>
              </a:rPr>
              <a:t>, is not in the original Greek text.  Here, Paul uses it to point beyond the head covering a </a:t>
            </a:r>
            <a:r>
              <a:rPr lang="en-US" sz="2400" b="1" i="1" dirty="0" smtClean="0">
                <a:latin typeface="Cambria" pitchFamily="18" charset="0"/>
              </a:rPr>
              <a:t>(</a:t>
            </a:r>
            <a:r>
              <a:rPr lang="en-US" sz="2400" b="1" i="1" u="sng" dirty="0" smtClean="0">
                <a:latin typeface="Cambria" pitchFamily="18" charset="0"/>
              </a:rPr>
              <a:t>cultural</a:t>
            </a:r>
            <a:r>
              <a:rPr lang="en-US" sz="2400" b="1" i="1" dirty="0" smtClean="0">
                <a:latin typeface="Cambria" pitchFamily="18" charset="0"/>
              </a:rPr>
              <a:t> </a:t>
            </a:r>
            <a:r>
              <a:rPr lang="en-US" sz="2400" b="1" i="1" u="sng" dirty="0" smtClean="0">
                <a:latin typeface="Cambria" pitchFamily="18" charset="0"/>
              </a:rPr>
              <a:t>symbol</a:t>
            </a:r>
            <a:r>
              <a:rPr lang="en-US" sz="2400" b="1" i="1" dirty="0" smtClean="0">
                <a:latin typeface="Cambria" pitchFamily="18" charset="0"/>
              </a:rPr>
              <a:t>)</a:t>
            </a:r>
            <a:r>
              <a:rPr lang="en-US" sz="2400" b="1" dirty="0" smtClean="0">
                <a:latin typeface="Cambria" pitchFamily="18" charset="0"/>
              </a:rPr>
              <a:t> to that which it represents – an attitude of submission to God-ordained authority. </a:t>
            </a:r>
          </a:p>
          <a:p>
            <a:pPr indent="457200">
              <a:spcAft>
                <a:spcPts val="1200"/>
              </a:spcAft>
            </a:pPr>
            <a:r>
              <a:rPr lang="en-US" sz="2400" b="1" dirty="0" smtClean="0">
                <a:latin typeface="Cambria" pitchFamily="18" charset="0"/>
              </a:rPr>
              <a:t>The focus is on the wife’s attitude toward her husband’s authority, specifically her public display of this godly attitude.  There should be no contradiction between her inward attitude and her outward appearance. </a:t>
            </a:r>
          </a:p>
          <a:p>
            <a:pPr indent="457200">
              <a:spcAft>
                <a:spcPts val="1200"/>
              </a:spcAft>
            </a:pPr>
            <a:r>
              <a:rPr lang="en-US" sz="2400" b="1" dirty="0" smtClean="0">
                <a:latin typeface="Cambria" pitchFamily="18" charset="0"/>
              </a:rPr>
              <a:t>Paul’s point here is clear.  Wives with an attitude of submission ought to reflect that attitude in a culturally appropriate manner in the worshiping community. </a:t>
            </a:r>
          </a:p>
          <a:p>
            <a:pPr indent="457200">
              <a:spcAft>
                <a:spcPts val="1200"/>
              </a:spcAft>
            </a:pPr>
            <a:r>
              <a:rPr lang="en-US" sz="2400" b="1" dirty="0" smtClean="0">
                <a:latin typeface="Cambria" pitchFamily="18" charset="0"/>
              </a:rPr>
              <a:t>To do otherwise would be to bring shame upon their husbands and promote disorder in the church. </a:t>
            </a:r>
          </a:p>
        </p:txBody>
      </p:sp>
    </p:spTree>
    <p:extLst>
      <p:ext uri="{BB962C8B-B14F-4D97-AF65-F5344CB8AC3E}">
        <p14:creationId xmlns="" xmlns:p14="http://schemas.microsoft.com/office/powerpoint/2010/main" val="7727348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143000"/>
            <a:ext cx="8601635"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11</a:t>
            </a:r>
            <a:r>
              <a:rPr lang="en-US" sz="2800" i="1" dirty="0" smtClean="0">
                <a:latin typeface="Georgia" panose="02040502050405020303" pitchFamily="18" charset="0"/>
              </a:rPr>
              <a:t>Nevertheless</a:t>
            </a:r>
            <a:r>
              <a:rPr lang="en-US" sz="2800" i="1" dirty="0">
                <a:latin typeface="Georgia" panose="02040502050405020303" pitchFamily="18" charset="0"/>
              </a:rPr>
              <a:t>, neither is man independent </a:t>
            </a:r>
            <a:r>
              <a:rPr lang="en-US" sz="2800" i="1" dirty="0" smtClean="0">
                <a:latin typeface="Georgia" panose="02040502050405020303" pitchFamily="18" charset="0"/>
              </a:rPr>
              <a:t>of woman</a:t>
            </a:r>
            <a:r>
              <a:rPr lang="en-US" sz="2800" i="1" dirty="0">
                <a:latin typeface="Georgia" panose="02040502050405020303" pitchFamily="18" charset="0"/>
              </a:rPr>
              <a:t>, nor woman independent of man, in the Lord</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latin typeface="Georgia" panose="02040502050405020303" pitchFamily="18" charset="0"/>
              </a:rPr>
              <a:t>12</a:t>
            </a:r>
            <a:r>
              <a:rPr lang="en-US" sz="2800" i="1" dirty="0" smtClean="0">
                <a:latin typeface="Georgia" panose="02040502050405020303" pitchFamily="18" charset="0"/>
              </a:rPr>
              <a:t>For </a:t>
            </a:r>
            <a:r>
              <a:rPr lang="en-US" sz="2800" i="1" dirty="0">
                <a:latin typeface="Georgia" panose="02040502050405020303" pitchFamily="18" charset="0"/>
              </a:rPr>
              <a:t>as woman came from man, even so man also comes through woman; </a:t>
            </a:r>
            <a:r>
              <a:rPr lang="en-US" sz="2800" i="1" dirty="0" smtClean="0">
                <a:latin typeface="Georgia" panose="02040502050405020303" pitchFamily="18" charset="0"/>
              </a:rPr>
              <a:t>but </a:t>
            </a:r>
            <a:r>
              <a:rPr lang="en-US" sz="2800" i="1" dirty="0">
                <a:latin typeface="Georgia" panose="02040502050405020303" pitchFamily="18" charset="0"/>
              </a:rPr>
              <a:t>all things are from God</a:t>
            </a:r>
            <a:r>
              <a:rPr lang="en-US" sz="2800" i="1" dirty="0" smtClean="0">
                <a:latin typeface="Georgia" panose="02040502050405020303" pitchFamily="18" charset="0"/>
              </a:rPr>
              <a:t>.  </a:t>
            </a:r>
            <a:r>
              <a:rPr lang="en-US" sz="2800" b="1" i="1" baseline="30000" dirty="0" smtClean="0">
                <a:latin typeface="Georgia" panose="02040502050405020303" pitchFamily="18" charset="0"/>
              </a:rPr>
              <a:t>13</a:t>
            </a:r>
            <a:r>
              <a:rPr lang="en-US" sz="2800" i="1" dirty="0" smtClean="0">
                <a:latin typeface="Georgia" panose="02040502050405020303" pitchFamily="18" charset="0"/>
              </a:rPr>
              <a:t>Judge </a:t>
            </a:r>
            <a:r>
              <a:rPr lang="en-US" sz="2800" i="1" dirty="0">
                <a:latin typeface="Georgia" panose="02040502050405020303" pitchFamily="18" charset="0"/>
              </a:rPr>
              <a:t>among yourselves. </a:t>
            </a:r>
            <a:r>
              <a:rPr lang="en-US" sz="2800" i="1" dirty="0" smtClean="0">
                <a:latin typeface="Georgia" panose="02040502050405020303" pitchFamily="18" charset="0"/>
              </a:rPr>
              <a:t> Is </a:t>
            </a:r>
            <a:r>
              <a:rPr lang="en-US" sz="2800" i="1" dirty="0">
                <a:latin typeface="Georgia" panose="02040502050405020303" pitchFamily="18" charset="0"/>
              </a:rPr>
              <a:t>it proper for a woman to pray to God with her head uncovered</a:t>
            </a:r>
            <a:r>
              <a:rPr lang="en-US" sz="2800" i="1" dirty="0" smtClean="0">
                <a:latin typeface="Georgia" panose="02040502050405020303" pitchFamily="18" charset="0"/>
              </a:rPr>
              <a:t>?  </a:t>
            </a:r>
            <a:r>
              <a:rPr lang="en-US" sz="2800" b="1" i="1" baseline="30000" dirty="0" smtClean="0">
                <a:latin typeface="Georgia" panose="02040502050405020303" pitchFamily="18" charset="0"/>
              </a:rPr>
              <a:t>14</a:t>
            </a:r>
            <a:r>
              <a:rPr lang="en-US" sz="2800" i="1" dirty="0" smtClean="0">
                <a:latin typeface="Georgia" panose="02040502050405020303" pitchFamily="18" charset="0"/>
              </a:rPr>
              <a:t>Does </a:t>
            </a:r>
            <a:r>
              <a:rPr lang="en-US" sz="2800" i="1" dirty="0">
                <a:latin typeface="Georgia" panose="02040502050405020303" pitchFamily="18" charset="0"/>
              </a:rPr>
              <a:t>not even nature itself teach you that if a man has long hair, it is a dishonor to </a:t>
            </a:r>
            <a:r>
              <a:rPr lang="en-US" sz="2800" i="1" dirty="0" smtClean="0">
                <a:latin typeface="Georgia" panose="02040502050405020303" pitchFamily="18" charset="0"/>
              </a:rPr>
              <a:t>him?  </a:t>
            </a:r>
            <a:r>
              <a:rPr lang="en-US" sz="2800" b="1" i="1" baseline="30000" dirty="0" smtClean="0">
                <a:latin typeface="Georgia" panose="02040502050405020303" pitchFamily="18" charset="0"/>
              </a:rPr>
              <a:t>15</a:t>
            </a:r>
            <a:r>
              <a:rPr lang="en-US" sz="2800" i="1" dirty="0" smtClean="0">
                <a:latin typeface="Georgia" panose="02040502050405020303" pitchFamily="18" charset="0"/>
              </a:rPr>
              <a:t>But </a:t>
            </a:r>
            <a:r>
              <a:rPr lang="en-US" sz="2800" i="1" dirty="0">
                <a:latin typeface="Georgia" panose="02040502050405020303" pitchFamily="18" charset="0"/>
              </a:rPr>
              <a:t>if a woman has long </a:t>
            </a:r>
            <a:r>
              <a:rPr lang="en-US" sz="2800" i="1" dirty="0" smtClean="0">
                <a:latin typeface="Georgia" panose="02040502050405020303" pitchFamily="18" charset="0"/>
              </a:rPr>
              <a:t>hair, it </a:t>
            </a:r>
            <a:r>
              <a:rPr lang="en-US" sz="2800" i="1" dirty="0">
                <a:latin typeface="Georgia" panose="02040502050405020303" pitchFamily="18" charset="0"/>
              </a:rPr>
              <a:t>is a glory </a:t>
            </a:r>
            <a:r>
              <a:rPr lang="en-US" sz="2800" i="1" dirty="0" smtClean="0">
                <a:latin typeface="Georgia" panose="02040502050405020303" pitchFamily="18" charset="0"/>
              </a:rPr>
              <a:t>to </a:t>
            </a:r>
            <a:r>
              <a:rPr lang="en-US" sz="2800" i="1" dirty="0">
                <a:latin typeface="Georgia" panose="02040502050405020303" pitchFamily="18" charset="0"/>
              </a:rPr>
              <a:t>her; for her hair is given to her for a covering</a:t>
            </a:r>
            <a:r>
              <a:rPr lang="en-US" sz="2800" i="1" dirty="0" smtClean="0">
                <a:latin typeface="Georgia" panose="02040502050405020303" pitchFamily="18" charset="0"/>
              </a:rPr>
              <a:t>.  </a:t>
            </a:r>
            <a:r>
              <a:rPr lang="en-US" sz="2800" b="1" i="1" baseline="30000" dirty="0" smtClean="0">
                <a:latin typeface="Georgia" panose="02040502050405020303" pitchFamily="18" charset="0"/>
              </a:rPr>
              <a:t>16</a:t>
            </a:r>
            <a:r>
              <a:rPr lang="en-US" sz="2800" i="1" dirty="0" smtClean="0">
                <a:latin typeface="Georgia" panose="02040502050405020303" pitchFamily="18" charset="0"/>
              </a:rPr>
              <a:t>But</a:t>
            </a:r>
            <a:r>
              <a:rPr lang="en-US" sz="2800" i="1" dirty="0">
                <a:latin typeface="Georgia" panose="02040502050405020303" pitchFamily="18" charset="0"/>
              </a:rPr>
              <a:t> if anyone seems to be contentious, we have no such custom, nor do the churches of God.</a:t>
            </a: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3152025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3071" y="1143000"/>
            <a:ext cx="855233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had impressed upon his readers the necessity for women to exhibit a godly attitude of submission in the family relationship and in prayer.</a:t>
            </a:r>
          </a:p>
          <a:p>
            <a:pPr indent="457200">
              <a:spcAft>
                <a:spcPts val="1200"/>
              </a:spcAft>
            </a:pPr>
            <a:r>
              <a:rPr lang="en-US" sz="2400" b="1" dirty="0" smtClean="0">
                <a:latin typeface="Cambria" pitchFamily="18" charset="0"/>
              </a:rPr>
              <a:t>This biblical truth sometimes become an excuse for downgrading the status of women in the marriage relationship.  Rather than accepting her as an equal partner with a distinct role under the headship of the husband.  Some have taken submission to an unhealthy and unbiblical extreme. </a:t>
            </a:r>
          </a:p>
          <a:p>
            <a:pPr indent="457200">
              <a:spcAft>
                <a:spcPts val="1200"/>
              </a:spcAft>
            </a:pPr>
            <a:r>
              <a:rPr lang="en-US" sz="2400" b="1" dirty="0" smtClean="0">
                <a:latin typeface="Cambria" pitchFamily="18" charset="0"/>
              </a:rPr>
              <a:t>So, Paul wisely shows the equality and mutual dependence of men and women, telling us that neither       the husband nor the wife is independent in the marriage relationship. </a:t>
            </a:r>
          </a:p>
        </p:txBody>
      </p:sp>
    </p:spTree>
    <p:extLst>
      <p:ext uri="{BB962C8B-B14F-4D97-AF65-F5344CB8AC3E}">
        <p14:creationId xmlns="" xmlns:p14="http://schemas.microsoft.com/office/powerpoint/2010/main" val="448185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24889"/>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thought </a:t>
            </a:r>
            <a:r>
              <a:rPr lang="en-US" sz="2400" b="1" u="sng" dirty="0" smtClean="0">
                <a:latin typeface="Cambria" pitchFamily="18" charset="0"/>
              </a:rPr>
              <a:t>Eve</a:t>
            </a:r>
            <a:r>
              <a:rPr lang="en-US" sz="2400" b="1" dirty="0" smtClean="0">
                <a:latin typeface="Cambria" pitchFamily="18" charset="0"/>
              </a:rPr>
              <a:t> originally came from </a:t>
            </a:r>
            <a:r>
              <a:rPr lang="en-US" sz="2400" b="1" u="sng" dirty="0" smtClean="0">
                <a:latin typeface="Cambria" pitchFamily="18" charset="0"/>
              </a:rPr>
              <a:t>Adam</a:t>
            </a:r>
            <a:r>
              <a:rPr lang="en-US" sz="2400" b="1" dirty="0" smtClean="0">
                <a:latin typeface="Cambria" pitchFamily="18" charset="0"/>
              </a:rPr>
              <a:t>, a male was the initial source of a female.  However, since the initial creation, all men are born of a woman (</a:t>
            </a:r>
            <a:r>
              <a:rPr lang="en-US" sz="2400" b="1" dirty="0" smtClean="0">
                <a:effectLst>
                  <a:outerShdw blurRad="38100" dist="38100" dir="2700000" algn="tl">
                    <a:srgbClr val="000000">
                      <a:alpha val="43137"/>
                    </a:srgbClr>
                  </a:outerShdw>
                </a:effectLst>
                <a:latin typeface="Cambria" pitchFamily="18" charset="0"/>
              </a:rPr>
              <a:t>11:11-12</a:t>
            </a:r>
            <a:r>
              <a:rPr lang="en-US" sz="2400" b="1" dirty="0" smtClean="0">
                <a:latin typeface="Cambria" pitchFamily="18" charset="0"/>
              </a:rPr>
              <a:t>).  </a:t>
            </a:r>
          </a:p>
          <a:p>
            <a:pPr indent="457200">
              <a:spcAft>
                <a:spcPts val="1200"/>
              </a:spcAft>
            </a:pPr>
            <a:r>
              <a:rPr lang="en-US" sz="2400" b="1" dirty="0" smtClean="0">
                <a:latin typeface="Cambria" pitchFamily="18" charset="0"/>
              </a:rPr>
              <a:t>Both men and women are absolutely essential to reflect God’s and glory, to exercise His dominion over the world on His behalf, and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be fruitful and multiply, and fill the earth, and subdue it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Gen. 1:28</a:t>
            </a:r>
            <a:r>
              <a:rPr lang="en-US" sz="2400" b="1" dirty="0" smtClean="0">
                <a:latin typeface="Cambria" pitchFamily="18" charset="0"/>
              </a:rPr>
              <a:t>).</a:t>
            </a:r>
          </a:p>
          <a:p>
            <a:pPr indent="457200">
              <a:spcAft>
                <a:spcPts val="1200"/>
              </a:spcAft>
            </a:pPr>
            <a:r>
              <a:rPr lang="en-US" sz="2400" b="1" dirty="0" smtClean="0">
                <a:latin typeface="Cambria" pitchFamily="18" charset="0"/>
              </a:rPr>
              <a:t>The woman is an essential, invaluable part of God’s plan. In His plan, men and women are spiritual equals, possessing differing roles in the marriage relationship, but equal nonetheless. </a:t>
            </a:r>
          </a:p>
          <a:p>
            <a:pPr indent="457200">
              <a:spcAft>
                <a:spcPts val="1200"/>
              </a:spcAft>
            </a:pPr>
            <a:r>
              <a:rPr lang="en-US" sz="2400" b="1" dirty="0" smtClean="0">
                <a:latin typeface="Cambria" pitchFamily="18" charset="0"/>
              </a:rPr>
              <a:t>Finally, Paul appeals to our </a:t>
            </a:r>
            <a:r>
              <a:rPr lang="en-US" sz="2400" b="1" i="1" dirty="0" smtClean="0">
                <a:latin typeface="Cambria" pitchFamily="18" charset="0"/>
              </a:rPr>
              <a:t>“common sense,”</a:t>
            </a:r>
            <a:r>
              <a:rPr lang="en-US" sz="2400" b="1" dirty="0" smtClean="0">
                <a:latin typeface="Cambria" pitchFamily="18" charset="0"/>
              </a:rPr>
              <a:t> not from a humanistic, secular perspective, but from a wise, Spirit-fill perspective. </a:t>
            </a:r>
          </a:p>
        </p:txBody>
      </p:sp>
    </p:spTree>
    <p:extLst>
      <p:ext uri="{BB962C8B-B14F-4D97-AF65-F5344CB8AC3E}">
        <p14:creationId xmlns="" xmlns:p14="http://schemas.microsoft.com/office/powerpoint/2010/main" val="30878629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83733"/>
            <a:ext cx="8713693"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Arguing from theology and Scripture, he urges the church to judge for themselves whether it is proper in their cultural context for a woman to pray in church without a head cover (</a:t>
            </a:r>
            <a:r>
              <a:rPr lang="en-US" sz="2400" b="1" dirty="0" smtClean="0">
                <a:effectLst>
                  <a:outerShdw blurRad="38100" dist="38100" dir="2700000" algn="tl">
                    <a:srgbClr val="000000">
                      <a:alpha val="43137"/>
                    </a:srgbClr>
                  </a:outerShdw>
                </a:effectLst>
                <a:latin typeface="Cambria" pitchFamily="18" charset="0"/>
              </a:rPr>
              <a:t>11:13</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No!</a:t>
            </a:r>
            <a:r>
              <a:rPr lang="en-US" sz="2400" b="1" dirty="0" smtClean="0">
                <a:latin typeface="Cambria" pitchFamily="18" charset="0"/>
              </a:rPr>
              <a:t>  Because it would send the wrong message. </a:t>
            </a:r>
          </a:p>
          <a:p>
            <a:pPr indent="457200">
              <a:spcAft>
                <a:spcPts val="1200"/>
              </a:spcAft>
            </a:pPr>
            <a:r>
              <a:rPr lang="en-US" sz="2400" b="1" dirty="0" smtClean="0">
                <a:latin typeface="Cambria" pitchFamily="18" charset="0"/>
              </a:rPr>
              <a:t>Then Paul offers a bit of corroborative evidence:  the natural physical differences between women and men (</a:t>
            </a:r>
            <a:r>
              <a:rPr lang="en-US" sz="2400" b="1" dirty="0" smtClean="0">
                <a:effectLst>
                  <a:outerShdw blurRad="38100" dist="38100" dir="2700000" algn="tl">
                    <a:srgbClr val="000000">
                      <a:alpha val="43137"/>
                    </a:srgbClr>
                  </a:outerShdw>
                </a:effectLst>
                <a:latin typeface="Cambria" pitchFamily="18" charset="0"/>
              </a:rPr>
              <a:t>11:14-15</a:t>
            </a:r>
            <a:r>
              <a:rPr lang="en-US" sz="2400" b="1" dirty="0" smtClean="0">
                <a:latin typeface="Cambria" pitchFamily="18" charset="0"/>
              </a:rPr>
              <a:t>).  Showing that naturally, women have long, flowing hair covering their heads. </a:t>
            </a:r>
          </a:p>
          <a:p>
            <a:pPr indent="457200">
              <a:spcAft>
                <a:spcPts val="1200"/>
              </a:spcAft>
            </a:pPr>
            <a:r>
              <a:rPr lang="en-US" sz="2400" b="1" dirty="0" smtClean="0">
                <a:latin typeface="Cambria" pitchFamily="18" charset="0"/>
              </a:rPr>
              <a:t>In most cultures throughout history a woman’s hair has been her glory, regarded as a feature of beauty.  Men, on the other hand, have grown beards, and while men may lose their hair with age, women rarely do. </a:t>
            </a:r>
          </a:p>
          <a:p>
            <a:pPr indent="457200">
              <a:spcAft>
                <a:spcPts val="1200"/>
              </a:spcAft>
            </a:pPr>
            <a:r>
              <a:rPr lang="en-US" sz="2400" b="1" dirty="0" smtClean="0">
                <a:latin typeface="Cambria" pitchFamily="18" charset="0"/>
              </a:rPr>
              <a:t>Paul uses these observations to argue that even nature demonstrates a clear distinction between men and women.</a:t>
            </a:r>
          </a:p>
        </p:txBody>
      </p:sp>
    </p:spTree>
    <p:extLst>
      <p:ext uri="{BB962C8B-B14F-4D97-AF65-F5344CB8AC3E}">
        <p14:creationId xmlns="" xmlns:p14="http://schemas.microsoft.com/office/powerpoint/2010/main" val="1765447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3071" y="1219200"/>
            <a:ext cx="855233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Paul’s concluding argument, he appeals to authority.  A woman covering her head in public meetings of the church was, according to Paul, a practice common to all the churches. </a:t>
            </a:r>
          </a:p>
          <a:p>
            <a:pPr indent="457200">
              <a:spcAft>
                <a:spcPts val="1200"/>
              </a:spcAft>
            </a:pPr>
            <a:r>
              <a:rPr lang="en-US" sz="2400" b="1" dirty="0" smtClean="0">
                <a:latin typeface="Cambria" pitchFamily="18" charset="0"/>
              </a:rPr>
              <a:t>He appeals to the practices of the churches in the eastern Mediterranean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 culture in which most respectable women covered their heads. </a:t>
            </a:r>
          </a:p>
          <a:p>
            <a:pPr indent="457200">
              <a:spcAft>
                <a:spcPts val="1200"/>
              </a:spcAft>
            </a:pPr>
            <a:r>
              <a:rPr lang="en-US" sz="2400" b="1" dirty="0" smtClean="0">
                <a:latin typeface="Cambria" pitchFamily="18" charset="0"/>
              </a:rPr>
              <a:t>So widespread was the cultural symbol of the head covering as a sign of decency, modesty, and submission to  headship. </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Paul could confidently say that those who would seek to reject the practice would be going against a broad consensus of godly, wise Christians throughout the world. </a:t>
            </a:r>
          </a:p>
        </p:txBody>
      </p:sp>
    </p:spTree>
    <p:extLst>
      <p:ext uri="{BB962C8B-B14F-4D97-AF65-F5344CB8AC3E}">
        <p14:creationId xmlns="" xmlns:p14="http://schemas.microsoft.com/office/powerpoint/2010/main" val="20173093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724400"/>
            <a:ext cx="8516471" cy="677108"/>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800" dirty="0" smtClean="0">
                <a:solidFill>
                  <a:schemeClr val="bg1"/>
                </a:solidFill>
                <a:effectLst>
                  <a:outerShdw blurRad="38100" dist="38100" dir="2700000" algn="tl">
                    <a:srgbClr val="000000">
                      <a:alpha val="43137"/>
                    </a:srgbClr>
                  </a:outerShdw>
                </a:effectLst>
                <a:latin typeface="Constantia" pitchFamily="18" charset="0"/>
              </a:rPr>
              <a:t>The Orthodoxy of Hair-</a:t>
            </a:r>
            <a:r>
              <a:rPr lang="en-US" sz="3800" dirty="0" err="1" smtClean="0">
                <a:solidFill>
                  <a:schemeClr val="bg1"/>
                </a:solidFill>
                <a:effectLst>
                  <a:outerShdw blurRad="38100" dist="38100" dir="2700000" algn="tl">
                    <a:srgbClr val="000000">
                      <a:alpha val="43137"/>
                    </a:srgbClr>
                  </a:outerShdw>
                </a:effectLst>
                <a:latin typeface="Constantia" pitchFamily="18" charset="0"/>
              </a:rPr>
              <a:t>esy</a:t>
            </a:r>
            <a:endParaRPr lang="en-US" sz="38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610600" cy="5218352"/>
          </a:xfrm>
          <a:prstGeom prst="rect">
            <a:avLst/>
          </a:prstGeom>
          <a:noFill/>
          <a:effectLst/>
        </p:spPr>
        <p:txBody>
          <a:bodyPr wrap="square" rtlCol="0">
            <a:spAutoFit/>
          </a:bodyPr>
          <a:lstStyle/>
          <a:p>
            <a:pPr indent="457200">
              <a:spcAft>
                <a:spcPts val="1000"/>
              </a:spcAft>
              <a:tabLst>
                <a:tab pos="457200" algn="l"/>
              </a:tabLst>
            </a:pPr>
            <a:r>
              <a:rPr lang="en-US" sz="2370" b="1" dirty="0">
                <a:latin typeface="Cambria" panose="02040503050406030204" pitchFamily="18" charset="0"/>
                <a:ea typeface="Cambria" panose="02040503050406030204" pitchFamily="18" charset="0"/>
              </a:rPr>
              <a:t>In </a:t>
            </a:r>
            <a:r>
              <a:rPr lang="en-US" sz="2370" b="1" dirty="0" smtClean="0">
                <a:latin typeface="Cambria" panose="02040503050406030204" pitchFamily="18" charset="0"/>
                <a:ea typeface="Cambria" panose="02040503050406030204" pitchFamily="18" charset="0"/>
              </a:rPr>
              <a:t>closing, </a:t>
            </a: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a:t>
            </a:r>
            <a:r>
              <a:rPr lang="en-US" sz="2370" b="1" i="1" dirty="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while</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  </a:t>
            </a:r>
            <a:r>
              <a:rPr lang="en-US" sz="2370" b="1" i="1" dirty="0" smtClean="0">
                <a:latin typeface="Cambria" panose="02040503050406030204" pitchFamily="18" charset="0"/>
                <a:ea typeface="Cambria" panose="02040503050406030204" pitchFamily="18" charset="0"/>
              </a:rPr>
              <a:t>“Paul’s argument and instruction on whether a woman should wear head coverings sounds strange.   I have tried to emphasize that in Paul’s day, the head covering communicated a woman’s propriety, modesty, and respect for order and headship.”</a:t>
            </a:r>
            <a:r>
              <a:rPr lang="en-US" sz="237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In many Western cultures, head covering no longer carry this meaning.  If a woman wears a hat in today’s church, some might even come to an opposite conclusion.</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She’s showing off, trying to stand out, or imposing her worldly fashion onto the church!</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I’m not in favor of applying Paul’s specific instructions concerning head coverings in his unique cultural context to our own culture today.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534400" cy="4719754"/>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I am, however, convinced that we need to apply the principles underlying Paul’s instructions.  We should ask ourselves,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Paul were to step into our churches today, what visible signs of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and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submission</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would he see?</a:t>
            </a:r>
            <a:r>
              <a:rPr lang="en-US" sz="237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As we seek to apply Paul’s doctrines to our own context, keep these </a:t>
            </a:r>
            <a:r>
              <a:rPr lang="en-US" sz="2370" b="1" i="1" u="sng" dirty="0" smtClean="0">
                <a:latin typeface="Cambria" panose="02040503050406030204" pitchFamily="18" charset="0"/>
                <a:ea typeface="Cambria" panose="02040503050406030204" pitchFamily="18" charset="0"/>
              </a:rPr>
              <a:t>three</a:t>
            </a:r>
            <a:r>
              <a:rPr lang="en-US" sz="2370" b="1" dirty="0" smtClean="0">
                <a:latin typeface="Cambria" panose="02040503050406030204" pitchFamily="18" charset="0"/>
                <a:ea typeface="Cambria" panose="02040503050406030204" pitchFamily="18" charset="0"/>
              </a:rPr>
              <a:t> </a:t>
            </a:r>
            <a:r>
              <a:rPr lang="en-US" sz="2370" b="1" i="1" u="sng" dirty="0" smtClean="0">
                <a:latin typeface="Cambria" panose="02040503050406030204" pitchFamily="18" charset="0"/>
                <a:ea typeface="Cambria" panose="02040503050406030204" pitchFamily="18" charset="0"/>
              </a:rPr>
              <a:t>principles</a:t>
            </a:r>
            <a:r>
              <a:rPr lang="en-US" sz="2370" b="1" dirty="0" smtClean="0">
                <a:latin typeface="Cambria" panose="02040503050406030204" pitchFamily="18" charset="0"/>
                <a:ea typeface="Cambria" panose="02040503050406030204" pitchFamily="18" charset="0"/>
              </a:rPr>
              <a:t> in mind</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indent="457200">
              <a:tabLst>
                <a:tab pos="457200" algn="l"/>
              </a:tabLst>
            </a:pPr>
            <a:endParaRPr lang="en-US" sz="1000" b="1" dirty="0">
              <a:latin typeface="Cambria" panose="02040503050406030204" pitchFamily="18" charset="0"/>
              <a:ea typeface="Cambria" panose="02040503050406030204" pitchFamily="18" charset="0"/>
            </a:endParaRPr>
          </a:p>
          <a:p>
            <a:pPr marL="690563" indent="-349250">
              <a:buFont typeface="+mj-lt"/>
              <a:buAutoNum type="arabicPeriod"/>
              <a:tabLst>
                <a:tab pos="798513" algn="l"/>
              </a:tabLst>
            </a:pPr>
            <a:r>
              <a:rPr lang="en-US" sz="2370" b="1" i="1" dirty="0" smtClean="0">
                <a:latin typeface="Cambria" panose="02040503050406030204" pitchFamily="18" charset="0"/>
                <a:ea typeface="Cambria" panose="02040503050406030204" pitchFamily="18" charset="0"/>
              </a:rPr>
              <a:t>Matters of fashion and style are culturally conditioned and personally applied. </a:t>
            </a:r>
          </a:p>
          <a:p>
            <a:pPr marL="341313" indent="-107950">
              <a:tabLst>
                <a:tab pos="511175" algn="l"/>
                <a:tab pos="690563" algn="l"/>
              </a:tabLst>
            </a:pPr>
            <a:endParaRPr lang="en-US" sz="1000" b="1" i="1" dirty="0">
              <a:latin typeface="Cambria" panose="02040503050406030204" pitchFamily="18" charset="0"/>
              <a:ea typeface="Cambria" panose="02040503050406030204" pitchFamily="18" charset="0"/>
            </a:endParaRPr>
          </a:p>
          <a:p>
            <a:pPr marL="341313">
              <a:buFont typeface="+mj-lt"/>
              <a:buAutoNum type="arabicPeriod" startAt="2"/>
              <a:tabLst>
                <a:tab pos="511175" algn="l"/>
                <a:tab pos="690563" algn="l"/>
              </a:tabLst>
            </a:pPr>
            <a:r>
              <a:rPr lang="en-US" sz="2370" b="1" i="1" dirty="0" smtClean="0">
                <a:latin typeface="Cambria" panose="02040503050406030204" pitchFamily="18" charset="0"/>
                <a:ea typeface="Cambria" panose="02040503050406030204" pitchFamily="18" charset="0"/>
              </a:rPr>
              <a:t>  Our style should reflect our Christian identity as well         	   as our sexual identity.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744538" indent="-403225">
              <a:buFont typeface="+mj-lt"/>
              <a:buAutoNum type="arabicPeriod" startAt="3"/>
            </a:pPr>
            <a:r>
              <a:rPr lang="en-US" sz="2370" b="1" i="1" dirty="0" smtClean="0">
                <a:latin typeface="Cambria" panose="02040503050406030204" pitchFamily="18" charset="0"/>
                <a:ea typeface="Cambria" panose="02040503050406030204" pitchFamily="18" charset="0"/>
              </a:rPr>
              <a:t>We should willingly adapt our styles to glorify God.</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9561366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610600" cy="5449184"/>
          </a:xfrm>
          <a:prstGeom prst="rect">
            <a:avLst/>
          </a:prstGeom>
          <a:noFill/>
          <a:effectLst/>
        </p:spPr>
        <p:txBody>
          <a:bodyPr wrap="square" rtlCol="0">
            <a:spAutoFit/>
          </a:bodyPr>
          <a:lstStyle/>
          <a:p>
            <a:pPr marL="457200" indent="-341313">
              <a:buFont typeface="+mj-lt"/>
              <a:buAutoNum type="arabicPeriod"/>
              <a:tabLst>
                <a:tab pos="798513"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Matters of fashion and style are culturally conditioned and personally applied.</a:t>
            </a:r>
            <a:r>
              <a:rPr lang="en-US" sz="2370" b="1" dirty="0" smtClean="0">
                <a:latin typeface="Cambria" panose="02040503050406030204" pitchFamily="18" charset="0"/>
                <a:ea typeface="Cambria" panose="02040503050406030204" pitchFamily="18" charset="0"/>
              </a:rPr>
              <a:t> </a:t>
            </a:r>
          </a:p>
          <a:p>
            <a:pPr marL="115887">
              <a:tabLst>
                <a:tab pos="798513"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Fashion trends come and go, and then come back again. Straight leg jeans, torn jeans, long dresses, short skirts, hats, long hair, short hair, wide ties, bow ties, and the list goes on.</a:t>
            </a:r>
            <a:endParaRPr lang="en-US" sz="10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While there is such a thing as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indecency</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the standards of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modesty</a:t>
            </a:r>
            <a:r>
              <a:rPr lang="en-US" sz="2370" b="1" i="1" dirty="0" smtClean="0">
                <a:latin typeface="Cambria" panose="02040503050406030204" pitchFamily="18" charset="0"/>
                <a:ea typeface="Cambria" panose="02040503050406030204" pitchFamily="18" charset="0"/>
              </a:rPr>
              <a:t>” and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propriety</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vary from culture to culture.</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Search the whole Bible and you won’t find a </a:t>
            </a:r>
            <a:r>
              <a:rPr lang="en-US" sz="2370" b="1" i="1" dirty="0" smtClean="0">
                <a:latin typeface="Cambria" panose="02040503050406030204" pitchFamily="18" charset="0"/>
                <a:ea typeface="Cambria" panose="02040503050406030204" pitchFamily="18" charset="0"/>
              </a:rPr>
              <a:t>“scissor length”</a:t>
            </a:r>
            <a:r>
              <a:rPr lang="en-US" sz="2370" b="1" dirty="0" smtClean="0">
                <a:latin typeface="Cambria" panose="02040503050406030204" pitchFamily="18" charset="0"/>
                <a:ea typeface="Cambria" panose="02040503050406030204" pitchFamily="18" charset="0"/>
              </a:rPr>
              <a:t> for haircuts, a </a:t>
            </a:r>
            <a:r>
              <a:rPr lang="en-US" sz="2370" b="1" i="1" dirty="0" smtClean="0">
                <a:latin typeface="Cambria" panose="02040503050406030204" pitchFamily="18" charset="0"/>
                <a:ea typeface="Cambria" panose="02040503050406030204" pitchFamily="18" charset="0"/>
              </a:rPr>
              <a:t>“knee rule”</a:t>
            </a:r>
            <a:r>
              <a:rPr lang="en-US" sz="2370" b="1" dirty="0" smtClean="0">
                <a:latin typeface="Cambria" panose="02040503050406030204" pitchFamily="18" charset="0"/>
                <a:ea typeface="Cambria" panose="02040503050406030204" pitchFamily="18" charset="0"/>
              </a:rPr>
              <a:t> for skirts, or a </a:t>
            </a:r>
            <a:r>
              <a:rPr lang="en-US" sz="2370" b="1" i="1" dirty="0" smtClean="0">
                <a:latin typeface="Cambria" panose="02040503050406030204" pitchFamily="18" charset="0"/>
                <a:ea typeface="Cambria" panose="02040503050406030204" pitchFamily="18" charset="0"/>
              </a:rPr>
              <a:t>“dress code”</a:t>
            </a:r>
            <a:r>
              <a:rPr lang="en-US" sz="2370" b="1" dirty="0" smtClean="0">
                <a:latin typeface="Cambria" panose="02040503050406030204" pitchFamily="18" charset="0"/>
                <a:ea typeface="Cambria" panose="02040503050406030204" pitchFamily="18" charset="0"/>
              </a:rPr>
              <a:t> for Sunday worship. </a:t>
            </a:r>
          </a:p>
          <a:p>
            <a:pPr indent="457200">
              <a:tabLst>
                <a:tab pos="457200" algn="l"/>
              </a:tabLst>
            </a:pPr>
            <a:r>
              <a:rPr lang="en-US" sz="1000" b="1" dirty="0" smtClean="0">
                <a:latin typeface="Cambria" panose="02040503050406030204" pitchFamily="18" charset="0"/>
                <a:ea typeface="Cambria" panose="02040503050406030204" pitchFamily="18" charset="0"/>
              </a:rPr>
              <a:t> </a:t>
            </a:r>
          </a:p>
          <a:p>
            <a:pPr indent="457200">
              <a:tabLst>
                <a:tab pos="457200" algn="l"/>
              </a:tabLst>
            </a:pPr>
            <a:r>
              <a:rPr lang="en-US" sz="2370" b="1" dirty="0" smtClean="0">
                <a:latin typeface="Cambria" panose="02040503050406030204" pitchFamily="18" charset="0"/>
                <a:ea typeface="Cambria" panose="02040503050406030204" pitchFamily="18" charset="0"/>
              </a:rPr>
              <a:t>Whatever decisions we make about how we dress in our culture, we should strive to communicate to others on the outside what is true about us on the inside.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792004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093694"/>
            <a:ext cx="8543365" cy="5570756"/>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a:t>
            </a:r>
            <a:r>
              <a:rPr lang="en-US" sz="2350" b="1" dirty="0">
                <a:latin typeface="Cambria" panose="02040503050406030204" pitchFamily="18" charset="0"/>
                <a:ea typeface="Cambria" panose="02040503050406030204" pitchFamily="18" charset="0"/>
              </a:rPr>
              <a:t>we continue </a:t>
            </a:r>
            <a:r>
              <a:rPr lang="en-US" sz="2350" b="1" dirty="0" smtClean="0">
                <a:latin typeface="Cambria" panose="02040503050406030204" pitchFamily="18" charset="0"/>
                <a:ea typeface="Cambria" panose="02040503050406030204" pitchFamily="18" charset="0"/>
              </a:rPr>
              <a:t>our study in First</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a:t>
            </a:r>
            <a:r>
              <a:rPr lang="en-US" sz="2350" b="1" dirty="0">
                <a:latin typeface="Cambria" panose="02040503050406030204" pitchFamily="18" charset="0"/>
                <a:ea typeface="Cambria" panose="02040503050406030204" pitchFamily="18" charset="0"/>
              </a:rPr>
              <a:t>we </a:t>
            </a:r>
            <a:r>
              <a:rPr lang="en-US" sz="2350" b="1" dirty="0" smtClean="0">
                <a:latin typeface="Cambria" panose="02040503050406030204" pitchFamily="18" charset="0"/>
                <a:ea typeface="Cambria" panose="02040503050406030204" pitchFamily="18" charset="0"/>
              </a:rPr>
              <a:t>want     to remember </a:t>
            </a:r>
            <a:r>
              <a:rPr lang="en-US" sz="2350" b="1" dirty="0">
                <a:latin typeface="Cambria" panose="02040503050406030204" pitchFamily="18" charset="0"/>
                <a:ea typeface="Cambria" panose="02040503050406030204" pitchFamily="18" charset="0"/>
              </a:rPr>
              <a:t>that the </a:t>
            </a:r>
            <a:r>
              <a:rPr lang="en-US" sz="2350" b="1" dirty="0" smtClean="0">
                <a:latin typeface="Cambria" panose="02040503050406030204" pitchFamily="18" charset="0"/>
                <a:ea typeface="Cambria" panose="02040503050406030204" pitchFamily="18" charset="0"/>
              </a:rPr>
              <a:t>theme of this </a:t>
            </a:r>
            <a:r>
              <a:rPr lang="en-US" sz="2350" b="1" dirty="0">
                <a:latin typeface="Cambria" panose="02040503050406030204" pitchFamily="18" charset="0"/>
                <a:ea typeface="Cambria" panose="02040503050406030204" pitchFamily="18" charset="0"/>
              </a:rPr>
              <a:t>letter </a:t>
            </a:r>
            <a:r>
              <a:rPr lang="en-US" sz="2350" b="1" dirty="0" smtClean="0">
                <a:latin typeface="Cambria" panose="02040503050406030204" pitchFamily="18" charset="0"/>
                <a:ea typeface="Cambria" panose="02040503050406030204" pitchFamily="18" charset="0"/>
              </a:rPr>
              <a:t>revolves around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the </a:t>
            </a:r>
            <a:r>
              <a:rPr lang="en-US" sz="2350" b="1" dirty="0">
                <a:latin typeface="Cambria" panose="02040503050406030204" pitchFamily="18" charset="0"/>
                <a:ea typeface="Cambria" panose="02040503050406030204" pitchFamily="18" charset="0"/>
              </a:rPr>
              <a:t>local church and how it influences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Again, the primary issue in </a:t>
            </a:r>
            <a:r>
              <a:rPr lang="en-US" sz="2350" b="1" dirty="0">
                <a:latin typeface="Cambria" panose="02040503050406030204" pitchFamily="18" charset="0"/>
                <a:ea typeface="Cambria" panose="02040503050406030204" pitchFamily="18" charset="0"/>
              </a:rPr>
              <a:t>the church at Corinth </a:t>
            </a:r>
            <a:r>
              <a:rPr lang="en-US" sz="2350" b="1" dirty="0" smtClean="0">
                <a:latin typeface="Cambria" panose="02040503050406030204" pitchFamily="18" charset="0"/>
                <a:ea typeface="Cambria" panose="02040503050406030204" pitchFamily="18" charset="0"/>
              </a:rPr>
              <a:t>was </a:t>
            </a:r>
            <a:r>
              <a:rPr lang="en-US" sz="2350" b="1" i="1" dirty="0">
                <a:latin typeface="Cambria" panose="02040503050406030204" pitchFamily="18" charset="0"/>
                <a:ea typeface="Cambria" panose="02040503050406030204" pitchFamily="18" charset="0"/>
              </a:rPr>
              <a:t>“</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 the </a:t>
            </a:r>
            <a:r>
              <a:rPr lang="en-US" sz="2350" b="1" dirty="0">
                <a:latin typeface="Cambria" panose="02040503050406030204" pitchFamily="18" charset="0"/>
                <a:ea typeface="Cambria" panose="02040503050406030204" pitchFamily="18" charset="0"/>
              </a:rPr>
              <a:t>development </a:t>
            </a:r>
            <a:r>
              <a:rPr lang="en-US" sz="2350" b="1" dirty="0" smtClean="0">
                <a:latin typeface="Cambria" panose="02040503050406030204" pitchFamily="18" charset="0"/>
                <a:ea typeface="Cambria" panose="02040503050406030204" pitchFamily="18" charset="0"/>
              </a:rPr>
              <a:t>of </a:t>
            </a:r>
            <a:r>
              <a:rPr lang="en-US" sz="2350" b="1" dirty="0">
                <a:latin typeface="Cambria" panose="02040503050406030204" pitchFamily="18" charset="0"/>
                <a:ea typeface="Cambria" panose="02040503050406030204" pitchFamily="18" charset="0"/>
              </a:rPr>
              <a:t>Holy character and the application of Christian principles and discipline on an individual and corporate </a:t>
            </a:r>
            <a:r>
              <a:rPr lang="en-US" sz="2350" b="1" dirty="0" smtClean="0">
                <a:latin typeface="Cambria" panose="02040503050406030204" pitchFamily="18" charset="0"/>
                <a:ea typeface="Cambria" panose="02040503050406030204" pitchFamily="18" charset="0"/>
              </a:rPr>
              <a:t>level.  So the corrective in this letter is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350" b="1" dirty="0">
                <a:latin typeface="Cambria" panose="02040503050406030204" pitchFamily="18" charset="0"/>
                <a:ea typeface="Cambria" panose="02040503050406030204" pitchFamily="18" charset="0"/>
              </a:rPr>
              <a:t> rather than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50" b="1" i="1" dirty="0" smtClean="0">
                <a:latin typeface="Cambria" panose="02040503050406030204" pitchFamily="18" charset="0"/>
                <a:ea typeface="Cambria" panose="02040503050406030204" pitchFamily="18" charset="0"/>
              </a:rPr>
              <a:t>.</a:t>
            </a:r>
            <a:endParaRPr lang="en-US" sz="235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dirty="0"/>
              <a: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 section</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Ordering Church and Worship</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focuses his attention on the chaotic character of </a:t>
            </a:r>
            <a:r>
              <a:rPr lang="en-US" sz="2400" b="1" dirty="0" smtClean="0">
                <a:latin typeface="Cambria" panose="02040503050406030204" pitchFamily="18" charset="0"/>
                <a:ea typeface="Cambria" panose="02040503050406030204" pitchFamily="18" charset="0"/>
              </a:rPr>
              <a:t>the Corinthians worship</a:t>
            </a:r>
            <a:r>
              <a:rPr lang="en-US" sz="2400" b="1" dirty="0">
                <a:latin typeface="Cambria" panose="02040503050406030204" pitchFamily="18" charset="0"/>
                <a:ea typeface="Cambria" panose="02040503050406030204" pitchFamily="18" charset="0"/>
              </a:rPr>
              <a:t>, and their self-centered approach to </a:t>
            </a:r>
            <a:r>
              <a:rPr lang="en-US" sz="2400" b="1" dirty="0" smtClean="0">
                <a:latin typeface="Cambria" panose="02040503050406030204" pitchFamily="18" charset="0"/>
                <a:ea typeface="Cambria" panose="02040503050406030204" pitchFamily="18" charset="0"/>
              </a:rPr>
              <a:t>the Christian life, in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chapters</a:t>
            </a:r>
            <a:r>
              <a:rPr lang="en-US" sz="2400" b="1" dirty="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11–14</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he outlines </a:t>
            </a:r>
            <a:r>
              <a:rPr lang="en-US" sz="2400" b="1" dirty="0" smtClean="0">
                <a:latin typeface="Cambria" panose="02040503050406030204" pitchFamily="18" charset="0"/>
                <a:ea typeface="Cambria" panose="02040503050406030204" pitchFamily="18" charset="0"/>
              </a:rPr>
              <a:t>the proper </a:t>
            </a:r>
            <a:r>
              <a:rPr lang="en-US" sz="2400" b="1" dirty="0">
                <a:latin typeface="Cambria" panose="02040503050406030204" pitchFamily="18" charset="0"/>
                <a:ea typeface="Cambria" panose="02040503050406030204" pitchFamily="18" charset="0"/>
              </a:rPr>
              <a:t>approach to living the Christian life. </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39737657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39021"/>
            <a:ext cx="8610600" cy="5589172"/>
          </a:xfrm>
          <a:prstGeom prst="rect">
            <a:avLst/>
          </a:prstGeom>
          <a:noFill/>
          <a:effectLst/>
        </p:spPr>
        <p:txBody>
          <a:bodyPr wrap="square" rtlCol="0">
            <a:spAutoFit/>
          </a:bodyPr>
          <a:lstStyle/>
          <a:p>
            <a:pPr marL="573087" indent="-457200">
              <a:buFont typeface="+mj-lt"/>
              <a:buAutoNum type="arabicPeriod" startAt="2"/>
              <a:tabLst>
                <a:tab pos="798513"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style should reflect our Christian identity as well as our sexual identity. </a:t>
            </a:r>
            <a:endParaRPr lang="en-US" sz="2370" b="1" dirty="0" smtClean="0">
              <a:latin typeface="Cambria" panose="02040503050406030204" pitchFamily="18" charset="0"/>
              <a:ea typeface="Cambria" panose="02040503050406030204" pitchFamily="18" charset="0"/>
            </a:endParaRPr>
          </a:p>
          <a:p>
            <a:pPr marL="115887">
              <a:tabLst>
                <a:tab pos="798513"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When it comes to our physical appearance – our hairstyle, jewelry, clothing, cosmetics, or body art – do we make decisions based on the goal of glorifying God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10:31</a:t>
            </a:r>
            <a:r>
              <a:rPr lang="en-US" sz="237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Do we seek to point people to Him or attract people to us?</a:t>
            </a:r>
          </a:p>
          <a:p>
            <a:pPr marL="627063" indent="-39370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Are we trying to display our individual independence and personality or reflect His character and values?</a:t>
            </a:r>
          </a:p>
          <a:p>
            <a:pPr marL="627063" indent="-393700">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Are we dressing in a way that highlight our distinct sexuality and gender role, as defined by scripture? </a:t>
            </a:r>
          </a:p>
          <a:p>
            <a:pPr marL="627063" indent="-393700">
              <a:buFont typeface="Wingdings" panose="05000000000000000000" pitchFamily="2" charset="2"/>
              <a:buChar char="Ø"/>
              <a:tabLst>
                <a:tab pos="457200" algn="l"/>
              </a:tabLst>
            </a:pPr>
            <a:endParaRPr lang="en-US" sz="9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As a woman, have you embraced your femininity as a  gift from God?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440422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wipe(left)">
                                      <p:cBhvr>
                                        <p:cTn id="3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4812087"/>
          </a:xfrm>
          <a:prstGeom prst="rect">
            <a:avLst/>
          </a:prstGeom>
          <a:noFill/>
          <a:effectLst/>
        </p:spPr>
        <p:txBody>
          <a:bodyPr wrap="square" rtlCol="0">
            <a:spAutoFit/>
          </a:bodyPr>
          <a:lstStyle/>
          <a:p>
            <a:pPr marL="573087" indent="-457200">
              <a:buFont typeface="+mj-lt"/>
              <a:buAutoNum type="arabicPeriod" startAt="2"/>
              <a:tabLst>
                <a:tab pos="798513"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Continued . . . </a:t>
            </a:r>
            <a:endParaRPr lang="en-US" sz="2370" b="1" dirty="0" smtClean="0">
              <a:latin typeface="Cambria" panose="02040503050406030204" pitchFamily="18" charset="0"/>
              <a:ea typeface="Cambria" panose="02040503050406030204" pitchFamily="18" charset="0"/>
            </a:endParaRPr>
          </a:p>
          <a:p>
            <a:pPr marL="115887">
              <a:tabLst>
                <a:tab pos="798513" algn="l"/>
              </a:tabLst>
            </a:pPr>
            <a:endParaRPr lang="en-US" sz="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800" b="1" dirty="0" smtClean="0">
              <a:latin typeface="Cambria" panose="02040503050406030204" pitchFamily="18" charset="0"/>
              <a:ea typeface="Cambria" panose="02040503050406030204" pitchFamily="18" charset="0"/>
            </a:endParaRPr>
          </a:p>
          <a:p>
            <a:pPr marL="627063" indent="-339725">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As a man, have you accepted the roles and responsibilities that accompany your own masculinity as assigned by God?</a:t>
            </a:r>
          </a:p>
          <a:p>
            <a:pPr marL="627063" indent="-339725">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627063" indent="-339725">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Are these gender roles reflected in the ways you conduct yourself externally toward others? </a:t>
            </a:r>
          </a:p>
          <a:p>
            <a:pPr marL="627063" indent="-339725">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627063" indent="-339725">
              <a:buFont typeface="Wingdings" panose="05000000000000000000" pitchFamily="2" charset="2"/>
              <a:buChar char="Ø"/>
              <a:tabLst>
                <a:tab pos="457200" algn="l"/>
              </a:tabLst>
            </a:pPr>
            <a:r>
              <a:rPr lang="en-US" sz="2370" b="1" dirty="0">
                <a:latin typeface="Cambria" panose="02040503050406030204" pitchFamily="18" charset="0"/>
                <a:ea typeface="Cambria" panose="02040503050406030204" pitchFamily="18" charset="0"/>
              </a:rPr>
              <a:t>Are these gender roles reflected b</a:t>
            </a:r>
            <a:r>
              <a:rPr lang="en-US" sz="2370" b="1" dirty="0" smtClean="0">
                <a:latin typeface="Cambria" panose="02040503050406030204" pitchFamily="18" charset="0"/>
                <a:ea typeface="Cambria" panose="02040503050406030204" pitchFamily="18" charset="0"/>
              </a:rPr>
              <a:t>y your dress, your speech, and your conduct around members of the opposite sex?</a:t>
            </a:r>
          </a:p>
          <a:p>
            <a:pPr marL="627063" indent="-339725">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627063" indent="-339725">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If you’re married, do your actions in these areas shame  or honor your spouse.</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7554887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10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534400" cy="5222968"/>
          </a:xfrm>
          <a:prstGeom prst="rect">
            <a:avLst/>
          </a:prstGeom>
          <a:noFill/>
          <a:effectLst/>
        </p:spPr>
        <p:txBody>
          <a:bodyPr wrap="square" rtlCol="0">
            <a:spAutoFit/>
          </a:bodyPr>
          <a:lstStyle/>
          <a:p>
            <a:pPr marL="573087" indent="-457200">
              <a:buFont typeface="+mj-lt"/>
              <a:buAutoNum type="arabicPeriod" startAt="3"/>
              <a:tabLst>
                <a:tab pos="798513" algn="l"/>
              </a:tabLst>
            </a:pPr>
            <a:r>
              <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should willingly adapt our styles to glorify God. </a:t>
            </a:r>
            <a:endParaRPr lang="en-US" sz="2370" b="1" dirty="0">
              <a:latin typeface="Cambria" panose="02040503050406030204" pitchFamily="18" charset="0"/>
              <a:ea typeface="Cambria" panose="02040503050406030204" pitchFamily="18" charset="0"/>
            </a:endParaRPr>
          </a:p>
          <a:p>
            <a:pPr marL="115887">
              <a:tabLst>
                <a:tab pos="798513"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This principle can get delicate, so take some time to reflect and ponder your response to the below questions</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Have you made a conscious decision to let go of your own image for His image?</a:t>
            </a:r>
          </a:p>
          <a:p>
            <a:pPr marL="627063" indent="-39370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Are there specific fashion trends you need to avoid because they may not be regarded as holy, clean, or modest?</a:t>
            </a:r>
          </a:p>
          <a:p>
            <a:pPr marL="627063" indent="-393700">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Are your </a:t>
            </a:r>
            <a:r>
              <a:rPr lang="en-US" sz="2370" b="1" dirty="0">
                <a:latin typeface="Cambria" panose="02040503050406030204" pitchFamily="18" charset="0"/>
                <a:ea typeface="Cambria" panose="02040503050406030204" pitchFamily="18" charset="0"/>
              </a:rPr>
              <a:t>clothing </a:t>
            </a:r>
            <a:r>
              <a:rPr lang="en-US" sz="2370" b="1" dirty="0" smtClean="0">
                <a:latin typeface="Cambria" panose="02040503050406030204" pitchFamily="18" charset="0"/>
                <a:ea typeface="Cambria" panose="02040503050406030204" pitchFamily="18" charset="0"/>
              </a:rPr>
              <a:t>decisions culturally appropriate for your gender role, or are you intentionally pushing the envelope?</a:t>
            </a:r>
          </a:p>
          <a:p>
            <a:pPr marL="627063" indent="-393700">
              <a:buFont typeface="Wingdings" panose="05000000000000000000" pitchFamily="2" charset="2"/>
              <a:buChar char="Ø"/>
              <a:tabLst>
                <a:tab pos="457200" algn="l"/>
              </a:tabLst>
            </a:pPr>
            <a:endParaRPr lang="en-US" sz="9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Have you checked your motives for your decisions?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061755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10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10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left)">
                                      <p:cBhvr>
                                        <p:cTn id="22" dur="10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wipe(left)">
                                      <p:cBhvr>
                                        <p:cTn id="27"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The orthodoxy of hair-</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esy</a:t>
            </a:r>
            <a:endPar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199"/>
            <a:ext cx="8534400" cy="4355038"/>
          </a:xfrm>
          <a:prstGeom prst="rect">
            <a:avLst/>
          </a:prstGeom>
          <a:noFill/>
          <a:effectLst/>
        </p:spPr>
        <p:txBody>
          <a:bodyPr wrap="square" rtlCol="0">
            <a:spAutoFit/>
          </a:bodyPr>
          <a:lstStyle/>
          <a:p>
            <a:pPr marL="573087" indent="-457200">
              <a:buFont typeface="+mj-lt"/>
              <a:buAutoNum type="arabicPeriod" startAt="3"/>
              <a:tabLst>
                <a:tab pos="798513"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Continued . . . </a:t>
            </a:r>
            <a:endParaRPr lang="en-US" sz="2370" b="1" dirty="0" smtClean="0">
              <a:latin typeface="Cambria" panose="02040503050406030204" pitchFamily="18" charset="0"/>
              <a:ea typeface="Cambria" panose="02040503050406030204" pitchFamily="18" charset="0"/>
            </a:endParaRPr>
          </a:p>
          <a:p>
            <a:pPr marL="115887">
              <a:tabLst>
                <a:tab pos="798513"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Why do you dress the way you do – from shoes, to hairstyle, to cosmetics and, to fancy jewelry? </a:t>
            </a:r>
          </a:p>
          <a:p>
            <a:pPr marL="233363">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buFont typeface="Wingdings" panose="05000000000000000000" pitchFamily="2" charset="2"/>
              <a:buChar char="Ø"/>
              <a:tabLst>
                <a:tab pos="457200" algn="l"/>
              </a:tabLst>
            </a:pPr>
            <a:r>
              <a:rPr lang="en-US" sz="2370" b="1" dirty="0" smtClean="0">
                <a:latin typeface="Cambria" panose="02040503050406030204" pitchFamily="18" charset="0"/>
                <a:ea typeface="Cambria" panose="02040503050406030204" pitchFamily="18" charset="0"/>
              </a:rPr>
              <a:t>Is it an attempt to hide something lacking inside or to call attention to yourself?</a:t>
            </a:r>
          </a:p>
          <a:p>
            <a:pPr marL="627063" indent="-39370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233363">
              <a:tabLst>
                <a:tab pos="457200" algn="l"/>
              </a:tabLst>
            </a:pPr>
            <a:r>
              <a:rPr lang="en-US" sz="2370" b="1" dirty="0" smtClean="0">
                <a:latin typeface="Cambria" panose="02040503050406030204" pitchFamily="18" charset="0"/>
                <a:ea typeface="Cambria" panose="02040503050406030204" pitchFamily="18" charset="0"/>
              </a:rPr>
              <a:t>	Now, take this opportunity to make an important decision about this delicate issue, since others are watching and forming opinions.</a:t>
            </a:r>
          </a:p>
          <a:p>
            <a:pPr marL="233363">
              <a:tabLst>
                <a:tab pos="457200" algn="l"/>
              </a:tabLst>
            </a:pPr>
            <a:endParaRPr lang="en-US" sz="1000" b="1" dirty="0">
              <a:latin typeface="Cambria" panose="02040503050406030204" pitchFamily="18" charset="0"/>
              <a:ea typeface="Cambria" panose="02040503050406030204" pitchFamily="18" charset="0"/>
            </a:endParaRPr>
          </a:p>
          <a:p>
            <a:pPr marL="233363">
              <a:tabLst>
                <a:tab pos="457200" algn="l"/>
              </a:tabLst>
            </a:pPr>
            <a:r>
              <a:rPr lang="en-US" sz="2370" b="1" dirty="0" smtClean="0">
                <a:latin typeface="Cambria" panose="02040503050406030204" pitchFamily="18" charset="0"/>
                <a:ea typeface="Cambria" panose="02040503050406030204" pitchFamily="18" charset="0"/>
              </a:rPr>
              <a:t>	Make certain you are adapting your style to reflect God’s glory, not your own.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0793952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646331"/>
          </a:xfrm>
          <a:prstGeom prst="rect">
            <a:avLst/>
          </a:prstGeom>
          <a:noFill/>
          <a:effectLst>
            <a:outerShdw blurRad="38100" dist="38100" dir="18600000" algn="br" rotWithShape="0">
              <a:srgbClr val="FFC000"/>
            </a:outerShdw>
          </a:effectLst>
        </p:spPr>
        <p:txBody>
          <a:bodyPr wrap="square" rtlCol="0">
            <a:spAutoFit/>
          </a:bodyPr>
          <a:lstStyle/>
          <a:p>
            <a:pPr algn="ct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“Of Hair And Hats”</a:t>
            </a:r>
            <a:endParaRPr lang="en-US" sz="36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11 October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11:17 – 34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Lord’s Supper Now and Then”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296400" cy="7010398"/>
          </a:xfrm>
          <a:prstGeom prst="rect">
            <a:avLst/>
          </a:prstGeom>
        </p:spPr>
      </p:pic>
      <p:pic>
        <p:nvPicPr>
          <p:cNvPr id="53252" name="Picture 4" descr="question"/>
          <p:cNvPicPr>
            <a:picLocks noChangeAspect="1" noChangeArrowheads="1"/>
          </p:cNvPicPr>
          <p:nvPr/>
        </p:nvPicPr>
        <p:blipFill>
          <a:blip r:embed="rId3" cstate="print"/>
          <a:srcRect/>
          <a:stretch>
            <a:fillRect/>
          </a:stretch>
        </p:blipFill>
        <p:spPr bwMode="auto">
          <a:xfrm>
            <a:off x="0"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200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12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12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290">
                                          <p:stCondLst>
                                            <p:cond delay="0"/>
                                          </p:stCondLst>
                                        </p:cTn>
                                        <p:tgtEl>
                                          <p:spTgt spid="2"/>
                                        </p:tgtEl>
                                      </p:cBhvr>
                                    </p:animEffect>
                                    <p:anim calcmode="lin" valueType="num">
                                      <p:cBhvr>
                                        <p:cTn id="29"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4" dur="13">
                                          <p:stCondLst>
                                            <p:cond delay="325"/>
                                          </p:stCondLst>
                                        </p:cTn>
                                        <p:tgtEl>
                                          <p:spTgt spid="2"/>
                                        </p:tgtEl>
                                      </p:cBhvr>
                                      <p:to x="100000" y="60000"/>
                                    </p:animScale>
                                    <p:animScale>
                                      <p:cBhvr>
                                        <p:cTn id="35" dur="83" decel="50000">
                                          <p:stCondLst>
                                            <p:cond delay="338"/>
                                          </p:stCondLst>
                                        </p:cTn>
                                        <p:tgtEl>
                                          <p:spTgt spid="2"/>
                                        </p:tgtEl>
                                      </p:cBhvr>
                                      <p:to x="100000" y="100000"/>
                                    </p:animScale>
                                    <p:animScale>
                                      <p:cBhvr>
                                        <p:cTn id="36" dur="13">
                                          <p:stCondLst>
                                            <p:cond delay="656"/>
                                          </p:stCondLst>
                                        </p:cTn>
                                        <p:tgtEl>
                                          <p:spTgt spid="2"/>
                                        </p:tgtEl>
                                      </p:cBhvr>
                                      <p:to x="100000" y="80000"/>
                                    </p:animScale>
                                    <p:animScale>
                                      <p:cBhvr>
                                        <p:cTn id="37" dur="83" decel="50000">
                                          <p:stCondLst>
                                            <p:cond delay="669"/>
                                          </p:stCondLst>
                                        </p:cTn>
                                        <p:tgtEl>
                                          <p:spTgt spid="2"/>
                                        </p:tgtEl>
                                      </p:cBhvr>
                                      <p:to x="100000" y="100000"/>
                                    </p:animScale>
                                    <p:animScale>
                                      <p:cBhvr>
                                        <p:cTn id="38" dur="13">
                                          <p:stCondLst>
                                            <p:cond delay="821"/>
                                          </p:stCondLst>
                                        </p:cTn>
                                        <p:tgtEl>
                                          <p:spTgt spid="2"/>
                                        </p:tgtEl>
                                      </p:cBhvr>
                                      <p:to x="100000" y="90000"/>
                                    </p:animScale>
                                    <p:animScale>
                                      <p:cBhvr>
                                        <p:cTn id="39" dur="83" decel="50000">
                                          <p:stCondLst>
                                            <p:cond delay="834"/>
                                          </p:stCondLst>
                                        </p:cTn>
                                        <p:tgtEl>
                                          <p:spTgt spid="2"/>
                                        </p:tgtEl>
                                      </p:cBhvr>
                                      <p:to x="100000" y="100000"/>
                                    </p:animScale>
                                    <p:animScale>
                                      <p:cBhvr>
                                        <p:cTn id="40" dur="13">
                                          <p:stCondLst>
                                            <p:cond delay="904"/>
                                          </p:stCondLst>
                                        </p:cTn>
                                        <p:tgtEl>
                                          <p:spTgt spid="2"/>
                                        </p:tgtEl>
                                      </p:cBhvr>
                                      <p:to x="100000" y="95000"/>
                                    </p:animScale>
                                    <p:animScale>
                                      <p:cBhvr>
                                        <p:cTn id="41" dur="83" decel="50000">
                                          <p:stCondLst>
                                            <p:cond delay="917"/>
                                          </p:stCondLst>
                                        </p:cTn>
                                        <p:tgtEl>
                                          <p:spTgt spid="2"/>
                                        </p:tgtEl>
                                      </p:cBhvr>
                                      <p:to x="100000" y="100000"/>
                                    </p:animScale>
                                  </p:childTnLst>
                                </p:cTn>
                              </p:par>
                            </p:childTnLst>
                          </p:cTn>
                        </p:par>
                        <p:par>
                          <p:cTn id="42" fill="hold">
                            <p:stCondLst>
                              <p:cond delay="14750"/>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17750"/>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3000"/>
                                        <p:tgtEl>
                                          <p:spTgt spid="7">
                                            <p:txEl>
                                              <p:pRg st="0" end="0"/>
                                            </p:txEl>
                                          </p:spTgt>
                                        </p:tgtEl>
                                      </p:cBhvr>
                                    </p:animEffect>
                                  </p:childTnLst>
                                </p:cTn>
                              </p:par>
                            </p:childTnLst>
                          </p:cTn>
                        </p:par>
                        <p:par>
                          <p:cTn id="63" fill="hold">
                            <p:stCondLst>
                              <p:cond delay="23750"/>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3000"/>
                                        <p:tgtEl>
                                          <p:spTgt spid="10"/>
                                        </p:tgtEl>
                                      </p:cBhvr>
                                    </p:animEffect>
                                  </p:childTnLst>
                                </p:cTn>
                              </p:par>
                            </p:childTnLst>
                          </p:cTn>
                        </p:par>
                        <p:par>
                          <p:cTn id="67" fill="hold">
                            <p:stCondLst>
                              <p:cond delay="26750"/>
                            </p:stCondLst>
                            <p:childTnLst>
                              <p:par>
                                <p:cTn id="68" presetID="8" presetClass="entr" presetSubtype="32" fill="hold" nodeType="afterEffect">
                                  <p:stCondLst>
                                    <p:cond delay="1000"/>
                                  </p:stCondLst>
                                  <p:childTnLst>
                                    <p:set>
                                      <p:cBhvr>
                                        <p:cTn id="69" dur="1" fill="hold">
                                          <p:stCondLst>
                                            <p:cond delay="0"/>
                                          </p:stCondLst>
                                        </p:cTn>
                                        <p:tgtEl>
                                          <p:spTgt spid="53252"/>
                                        </p:tgtEl>
                                        <p:attrNameLst>
                                          <p:attrName>style.visibility</p:attrName>
                                        </p:attrNameLst>
                                      </p:cBhvr>
                                      <p:to>
                                        <p:strVal val="visible"/>
                                      </p:to>
                                    </p:set>
                                    <p:animEffect transition="in" filter="diamond(out)">
                                      <p:cBhvr>
                                        <p:cTn id="70" dur="5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093694"/>
            <a:ext cx="8458200" cy="5601533"/>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Swindoll</a:t>
            </a:r>
            <a:r>
              <a:rPr lang="en-US" sz="2400" b="1" dirty="0">
                <a:latin typeface="Cambria" panose="02040503050406030204" pitchFamily="18" charset="0"/>
                <a:ea typeface="Cambria" panose="02040503050406030204" pitchFamily="18" charset="0"/>
              </a:rPr>
              <a:t> reflecting on his military service says: It </a:t>
            </a:r>
            <a:r>
              <a:rPr lang="en-US" sz="2400" b="1" dirty="0" smtClean="0">
                <a:latin typeface="Cambria" panose="02040503050406030204" pitchFamily="18" charset="0"/>
                <a:ea typeface="Cambria" panose="02040503050406030204" pitchFamily="18" charset="0"/>
              </a:rPr>
              <a:t>happened one morning at the northeastern edge of what was called Formosa, near Taipei.</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Our ship had stopped at the mouth of the harbor, unable to proceed.  Straight ahead, less than a mile, we could see the ship’s dock.  If we would just press on and stay the course, it appeared we would be safely ashore in no time.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Instead, we awaited the arrival of the harbor pilot.  Once he came aboard, rather than cutting a straight path through the calm waters, we felt the ship slowly steer to port, then to starboard, and he began a long, meandering route back and forth through the waters, as if intentionally prolonging the voyage. </a:t>
            </a:r>
          </a:p>
        </p:txBody>
      </p:sp>
    </p:spTree>
    <p:extLst>
      <p:ext uri="{BB962C8B-B14F-4D97-AF65-F5344CB8AC3E}">
        <p14:creationId xmlns="" xmlns:p14="http://schemas.microsoft.com/office/powerpoint/2010/main" val="113517450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19200"/>
            <a:ext cx="8534400" cy="4647426"/>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To many this zigzagging route seemed unnecessary, even ridiculous.  But as we peered over the ship’s rail into the clear harbor waters below, we suddenly understood.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Strategically scattered beneath the surface of the water we could see the menacing spikes of highly charged mines, ready to explode at the slightest nudge of our ship’s hull.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 harbor pilot, who knew the location and depth of every mine, steered the ship along an invisible path that avoided a disastrous encounter in the deep.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These waters were neither difficult nor turbulent.  But they were delicate and potentially explosive!</a:t>
            </a:r>
          </a:p>
        </p:txBody>
      </p:sp>
    </p:spTree>
    <p:extLst>
      <p:ext uri="{BB962C8B-B14F-4D97-AF65-F5344CB8AC3E}">
        <p14:creationId xmlns="" xmlns:p14="http://schemas.microsoft.com/office/powerpoint/2010/main" val="387535297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0999" y="1143000"/>
            <a:ext cx="8610601" cy="5386090"/>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Like the waters of that harbor,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chapters 11-14</a:t>
            </a:r>
            <a:r>
              <a:rPr lang="en-US" sz="2400" b="1" dirty="0" smtClean="0">
                <a:latin typeface="Cambria" panose="02040503050406030204" pitchFamily="18" charset="0"/>
                <a:ea typeface="Cambria" panose="02040503050406030204" pitchFamily="18" charset="0"/>
              </a:rPr>
              <a:t>, are deep with powerful truths and wide with practical application, and they conceal some potential mines of controversy that could easily explode into conflict. </a:t>
            </a:r>
            <a:endParaRPr lang="en-US" sz="240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Even today these highly charged issues can, and often do, ignite into fiery disagreements between Christians, not only within a church but between churches and denominations:</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navigating our way through this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 section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will not ignore, dodge, or downplay the controversial details, instead he will tackle the issues directly and frankly, and  wisely and respectfully. </a:t>
            </a:r>
          </a:p>
          <a:p>
            <a:pPr>
              <a:tabLst>
                <a:tab pos="457200" algn="l"/>
              </a:tabLst>
            </a:pPr>
            <a:endParaRPr lang="en-US" sz="10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lvl="1" indent="457200">
              <a:tabLst>
                <a:tab pos="403225" algn="l"/>
              </a:tabLst>
            </a:pPr>
            <a:r>
              <a:rPr lang="en-US" sz="2400" b="1" dirty="0" smtClean="0">
                <a:latin typeface="Cambria" panose="02040503050406030204" pitchFamily="18" charset="0"/>
                <a:ea typeface="Cambria" panose="02040503050406030204" pitchFamily="18" charset="0"/>
              </a:rPr>
              <a:t>So let set our minds on the big picture and keep our hearts focused on practical applications.</a:t>
            </a:r>
          </a:p>
        </p:txBody>
      </p:sp>
    </p:spTree>
    <p:extLst>
      <p:ext uri="{BB962C8B-B14F-4D97-AF65-F5344CB8AC3E}">
        <p14:creationId xmlns="" xmlns:p14="http://schemas.microsoft.com/office/powerpoint/2010/main" val="123576046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0999" y="1143000"/>
            <a:ext cx="8525435" cy="5324535"/>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navigate </a:t>
            </a:r>
            <a:r>
              <a:rPr lang="en-US" sz="2400" b="1" dirty="0" smtClean="0">
                <a:latin typeface="Cambria" panose="02040503050406030204" pitchFamily="18" charset="0"/>
                <a:ea typeface="Cambria" panose="02040503050406030204" pitchFamily="18" charset="0"/>
              </a:rPr>
              <a:t>the controversial </a:t>
            </a:r>
            <a:r>
              <a:rPr lang="en-US" sz="2400" b="1" dirty="0">
                <a:latin typeface="Cambria" panose="02040503050406030204" pitchFamily="18" charset="0"/>
                <a:ea typeface="Cambria" panose="02040503050406030204" pitchFamily="18" charset="0"/>
              </a:rPr>
              <a:t>issues and to promote proper order in the </a:t>
            </a:r>
            <a:r>
              <a:rPr lang="en-US" sz="2400" b="1" dirty="0" smtClean="0">
                <a:latin typeface="Cambria" panose="02040503050406030204" pitchFamily="18" charset="0"/>
                <a:ea typeface="Cambria" panose="02040503050406030204" pitchFamily="18" charset="0"/>
              </a:rPr>
              <a:t>church,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exhorts the Corinthians to apply the teachings they received to address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marL="457200" indent="-287338">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relationship between men and women in the church, especially regarding headship and submission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11:1-16</a:t>
            </a:r>
            <a:r>
              <a:rPr lang="en-US" sz="2400" b="1" dirty="0" smtClean="0">
                <a:latin typeface="Cambria" panose="02040503050406030204" pitchFamily="18" charset="0"/>
                <a:ea typeface="Cambria" panose="02040503050406030204" pitchFamily="18" charset="0"/>
              </a:rPr>
              <a:t>). </a:t>
            </a:r>
          </a:p>
          <a:p>
            <a:pPr marL="457200" indent="-287338">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287338">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proper understanding and practice of the Lord’s Supper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11:17-34</a:t>
            </a:r>
            <a:r>
              <a:rPr lang="en-US" sz="2400" b="1" dirty="0" smtClean="0">
                <a:latin typeface="Cambria" panose="02040503050406030204" pitchFamily="18" charset="0"/>
                <a:ea typeface="Cambria" panose="02040503050406030204" pitchFamily="18" charset="0"/>
              </a:rPr>
              <a:t>).	</a:t>
            </a:r>
          </a:p>
          <a:p>
            <a:pPr marL="457200" indent="-287338">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287338">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right view and practice of spiritual gifts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12:1-31</a:t>
            </a:r>
            <a:r>
              <a:rPr lang="en-US" sz="2400" b="1" dirty="0" smtClean="0">
                <a:latin typeface="Cambria" panose="02040503050406030204" pitchFamily="18" charset="0"/>
                <a:ea typeface="Cambria" panose="02040503050406030204" pitchFamily="18" charset="0"/>
              </a:rPr>
              <a:t>).</a:t>
            </a:r>
          </a:p>
          <a:p>
            <a:pPr marL="457200" indent="-287338">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287338">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question of the cessation of certain spiritual gifts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 – 14:25</a:t>
            </a:r>
            <a:r>
              <a:rPr lang="en-US" sz="2400" b="1" dirty="0" smtClean="0">
                <a:latin typeface="Cambria" panose="02040503050406030204" pitchFamily="18" charset="0"/>
                <a:ea typeface="Cambria" panose="02040503050406030204" pitchFamily="18" charset="0"/>
              </a:rPr>
              <a:t>).</a:t>
            </a:r>
          </a:p>
          <a:p>
            <a:pPr marL="457200" indent="-287338">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287338">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The proper elements of corporate worship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14:26-40</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126181505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wipe(left)">
                                      <p:cBhvr>
                                        <p:cTn id="32"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02639" y="2935027"/>
            <a:ext cx="5570679" cy="892552"/>
          </a:xfrm>
          <a:prstGeom prst="rect">
            <a:avLst/>
          </a:prstGeom>
          <a:noFill/>
        </p:spPr>
        <p:txBody>
          <a:bodyPr wrap="square" lIns="0" rIns="0" rtlCol="0" anchor="ctr" anchorCtr="0">
            <a:spAutoFit/>
          </a:bodyPr>
          <a:lstStyle/>
          <a:p>
            <a:pPr algn="ctr"/>
            <a:r>
              <a:rPr lang="en-US" sz="28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Hair and Hats</a:t>
            </a:r>
          </a:p>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11:1-16</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48512</TotalTime>
  <Words>3797</Words>
  <Application>Microsoft Office PowerPoint</Application>
  <PresentationFormat>On-screen Show (4:3)</PresentationFormat>
  <Paragraphs>317</Paragraphs>
  <Slides>46</Slides>
  <Notes>42</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1 Corinthians Introduction</vt:lpstr>
      <vt:lpstr>1 Corinthians introduction</vt:lpstr>
      <vt:lpstr>1 Corinthians Introduction</vt:lpstr>
      <vt:lpstr>1 Corinthians Introduction</vt:lpstr>
      <vt:lpstr>1 Corinthians Introduction</vt:lpstr>
      <vt:lpstr>1 Corinthians Introduction</vt:lpstr>
      <vt:lpstr>1 Corinthians Introduction</vt:lpstr>
      <vt:lpstr>Slide 9</vt:lpstr>
      <vt:lpstr>1 Corinthians - Lesson Overview</vt:lpstr>
      <vt:lpstr>1 Corinthians - Lesson Overview</vt:lpstr>
      <vt:lpstr>1 Corinthians - Lesson Overview</vt:lpstr>
      <vt:lpstr>1 Corinthians - Lesson Overview</vt:lpstr>
      <vt:lpstr>1 Corinthians 11:1-2</vt:lpstr>
      <vt:lpstr>1 Corinthians 11:1-2</vt:lpstr>
      <vt:lpstr>1 Corinthians 11:1-2</vt:lpstr>
      <vt:lpstr>1 Corinthians 11:3-6</vt:lpstr>
      <vt:lpstr>1 Corinthians 11:3-6</vt:lpstr>
      <vt:lpstr>1 Corinthians 11:3-6</vt:lpstr>
      <vt:lpstr>1 Corinthians 11:3-6</vt:lpstr>
      <vt:lpstr>1 Corinthians 11:3-6</vt:lpstr>
      <vt:lpstr>1 Corinthians 11:3-6</vt:lpstr>
      <vt:lpstr>1 Corinthians 11:3-6</vt:lpstr>
      <vt:lpstr>1 Corinthians 11:3-6</vt:lpstr>
      <vt:lpstr>1 Corinthians 11:3-6</vt:lpstr>
      <vt:lpstr>1 Corinthians 11:7-10</vt:lpstr>
      <vt:lpstr>1 Corinthians 11:7-10</vt:lpstr>
      <vt:lpstr>1 Corinthians 11:7-10</vt:lpstr>
      <vt:lpstr>1 Corinthians 11:7-10</vt:lpstr>
      <vt:lpstr>1 Corinthians 11:7-10</vt:lpstr>
      <vt:lpstr>1 Corinthians 11:11-16</vt:lpstr>
      <vt:lpstr>1 Corinthians 11:11-16</vt:lpstr>
      <vt:lpstr>1 Corinthians 11:11-16</vt:lpstr>
      <vt:lpstr>1 Corinthians 11:11-16</vt:lpstr>
      <vt:lpstr>1 Corinthians 11:11-16</vt:lpstr>
      <vt:lpstr>Slide 36</vt:lpstr>
      <vt:lpstr>Application – The orthodoxy of hair-esy</vt:lpstr>
      <vt:lpstr>Application – The orthodoxy of hair-esy</vt:lpstr>
      <vt:lpstr>Application – The orthodoxy of hair-esy</vt:lpstr>
      <vt:lpstr>Application – The orthodoxy of hair-esy</vt:lpstr>
      <vt:lpstr>Application – The orthodoxy of hair-esy</vt:lpstr>
      <vt:lpstr>Application – The orthodoxy of hair-esy</vt:lpstr>
      <vt:lpstr>Application – The orthodoxy of hair-esy</vt:lpstr>
      <vt:lpstr>Slide 44</vt:lpstr>
      <vt:lpstr>Slide 45</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8953</cp:revision>
  <cp:lastPrinted>2023-05-06T01:46:48Z</cp:lastPrinted>
  <dcterms:created xsi:type="dcterms:W3CDTF">2016-10-08T19:35:00Z</dcterms:created>
  <dcterms:modified xsi:type="dcterms:W3CDTF">2023-09-28T00:54:40Z</dcterms:modified>
</cp:coreProperties>
</file>